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4" r:id="rId12"/>
    <p:sldId id="266" r:id="rId13"/>
    <p:sldId id="267" r:id="rId14"/>
    <p:sldId id="268" r:id="rId15"/>
    <p:sldId id="269" r:id="rId16"/>
    <p:sldId id="270" r:id="rId17"/>
    <p:sldId id="276" r:id="rId18"/>
    <p:sldId id="275" r:id="rId19"/>
    <p:sldId id="271" r:id="rId20"/>
    <p:sldId id="272" r:id="rId21"/>
    <p:sldId id="273" r:id="rId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Oswald" panose="020B0604020202020204" charset="0"/>
      <p:regular r:id="rId28"/>
      <p:bold r:id="rId29"/>
    </p:embeddedFont>
    <p:embeddedFont>
      <p:font typeface="Source Sans Pro" panose="020B0503030403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FA8B05-5870-4694-99C9-19FAC200AC90}" v="126" dt="2019-11-15T12:55:24.295"/>
    <p1510:client id="{62251090-C999-4070-9005-807E98BB2F21}" v="38" dt="2019-11-15T12:27:34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37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dra Bustamante Parodi" userId="d7d2efb2a06c0190" providerId="Windows Live" clId="Web-{62251090-C999-4070-9005-807E98BB2F21}"/>
    <pc:docChg chg="modSld">
      <pc:chgData name="Sandra Bustamante Parodi" userId="d7d2efb2a06c0190" providerId="Windows Live" clId="Web-{62251090-C999-4070-9005-807E98BB2F21}" dt="2019-11-15T12:27:34.232" v="9" actId="20577"/>
      <pc:docMkLst>
        <pc:docMk/>
      </pc:docMkLst>
      <pc:sldChg chg="addSp delSp modSp">
        <pc:chgData name="Sandra Bustamante Parodi" userId="d7d2efb2a06c0190" providerId="Windows Live" clId="Web-{62251090-C999-4070-9005-807E98BB2F21}" dt="2019-11-15T12:27:34.232" v="9" actId="20577"/>
        <pc:sldMkLst>
          <pc:docMk/>
          <pc:sldMk cId="0" sldId="257"/>
        </pc:sldMkLst>
        <pc:spChg chg="mod">
          <ac:chgData name="Sandra Bustamante Parodi" userId="d7d2efb2a06c0190" providerId="Windows Live" clId="Web-{62251090-C999-4070-9005-807E98BB2F21}" dt="2019-11-15T12:27:34.232" v="9" actId="20577"/>
          <ac:spMkLst>
            <pc:docMk/>
            <pc:sldMk cId="0" sldId="257"/>
            <ac:spMk id="430" creationId="{00000000-0000-0000-0000-000000000000}"/>
          </ac:spMkLst>
        </pc:spChg>
        <pc:picChg chg="add del mod">
          <ac:chgData name="Sandra Bustamante Parodi" userId="d7d2efb2a06c0190" providerId="Windows Live" clId="Web-{62251090-C999-4070-9005-807E98BB2F21}" dt="2019-11-15T12:26:16.387" v="1"/>
          <ac:picMkLst>
            <pc:docMk/>
            <pc:sldMk cId="0" sldId="257"/>
            <ac:picMk id="2" creationId="{39407C07-39BD-4362-8EE2-3AB5A0ECF95F}"/>
          </ac:picMkLst>
        </pc:picChg>
      </pc:sldChg>
    </pc:docChg>
  </pc:docChgLst>
  <pc:docChgLst>
    <pc:chgData name="Sandra Bustamante Parodi" userId="d7d2efb2a06c0190" providerId="Windows Live" clId="Web-{54FA8B05-5870-4694-99C9-19FAC200AC90}"/>
    <pc:docChg chg="addSld modSld sldOrd">
      <pc:chgData name="Sandra Bustamante Parodi" userId="d7d2efb2a06c0190" providerId="Windows Live" clId="Web-{54FA8B05-5870-4694-99C9-19FAC200AC90}" dt="2019-11-15T12:55:24.295" v="120"/>
      <pc:docMkLst>
        <pc:docMk/>
      </pc:docMkLst>
      <pc:sldChg chg="modSp">
        <pc:chgData name="Sandra Bustamante Parodi" userId="d7d2efb2a06c0190" providerId="Windows Live" clId="Web-{54FA8B05-5870-4694-99C9-19FAC200AC90}" dt="2019-11-15T12:54:11.730" v="109" actId="20577"/>
        <pc:sldMkLst>
          <pc:docMk/>
          <pc:sldMk cId="0" sldId="257"/>
        </pc:sldMkLst>
        <pc:spChg chg="mod">
          <ac:chgData name="Sandra Bustamante Parodi" userId="d7d2efb2a06c0190" providerId="Windows Live" clId="Web-{54FA8B05-5870-4694-99C9-19FAC200AC90}" dt="2019-11-15T12:54:11.730" v="109" actId="20577"/>
          <ac:spMkLst>
            <pc:docMk/>
            <pc:sldMk cId="0" sldId="257"/>
            <ac:spMk id="429" creationId="{00000000-0000-0000-0000-000000000000}"/>
          </ac:spMkLst>
        </pc:spChg>
        <pc:spChg chg="mod">
          <ac:chgData name="Sandra Bustamante Parodi" userId="d7d2efb2a06c0190" providerId="Windows Live" clId="Web-{54FA8B05-5870-4694-99C9-19FAC200AC90}" dt="2019-11-15T12:53:53.323" v="106" actId="20577"/>
          <ac:spMkLst>
            <pc:docMk/>
            <pc:sldMk cId="0" sldId="257"/>
            <ac:spMk id="430" creationId="{00000000-0000-0000-0000-000000000000}"/>
          </ac:spMkLst>
        </pc:spChg>
      </pc:sldChg>
      <pc:sldChg chg="modSp">
        <pc:chgData name="Sandra Bustamante Parodi" userId="d7d2efb2a06c0190" providerId="Windows Live" clId="Web-{54FA8B05-5870-4694-99C9-19FAC200AC90}" dt="2019-11-15T12:49:11.048" v="93" actId="1076"/>
        <pc:sldMkLst>
          <pc:docMk/>
          <pc:sldMk cId="0" sldId="267"/>
        </pc:sldMkLst>
        <pc:grpChg chg="mod">
          <ac:chgData name="Sandra Bustamante Parodi" userId="d7d2efb2a06c0190" providerId="Windows Live" clId="Web-{54FA8B05-5870-4694-99C9-19FAC200AC90}" dt="2019-11-15T12:49:11.048" v="93" actId="1076"/>
          <ac:grpSpMkLst>
            <pc:docMk/>
            <pc:sldMk cId="0" sldId="267"/>
            <ac:grpSpMk id="574" creationId="{00000000-0000-0000-0000-000000000000}"/>
          </ac:grpSpMkLst>
        </pc:grpChg>
      </pc:sldChg>
      <pc:sldChg chg="modSp">
        <pc:chgData name="Sandra Bustamante Parodi" userId="d7d2efb2a06c0190" providerId="Windows Live" clId="Web-{54FA8B05-5870-4694-99C9-19FAC200AC90}" dt="2019-11-15T12:50:09.737" v="98" actId="20577"/>
        <pc:sldMkLst>
          <pc:docMk/>
          <pc:sldMk cId="0" sldId="273"/>
        </pc:sldMkLst>
        <pc:spChg chg="mod">
          <ac:chgData name="Sandra Bustamante Parodi" userId="d7d2efb2a06c0190" providerId="Windows Live" clId="Web-{54FA8B05-5870-4694-99C9-19FAC200AC90}" dt="2019-11-15T12:50:09.737" v="98" actId="20577"/>
          <ac:spMkLst>
            <pc:docMk/>
            <pc:sldMk cId="0" sldId="273"/>
            <ac:spMk id="710" creationId="{00000000-0000-0000-0000-000000000000}"/>
          </ac:spMkLst>
        </pc:spChg>
      </pc:sldChg>
      <pc:sldChg chg="addSp delSp modSp add ord replId">
        <pc:chgData name="Sandra Bustamante Parodi" userId="d7d2efb2a06c0190" providerId="Windows Live" clId="Web-{54FA8B05-5870-4694-99C9-19FAC200AC90}" dt="2019-11-15T12:55:24.295" v="120"/>
        <pc:sldMkLst>
          <pc:docMk/>
          <pc:sldMk cId="326975165" sldId="274"/>
        </pc:sldMkLst>
        <pc:spChg chg="mod">
          <ac:chgData name="Sandra Bustamante Parodi" userId="d7d2efb2a06c0190" providerId="Windows Live" clId="Web-{54FA8B05-5870-4694-99C9-19FAC200AC90}" dt="2019-11-15T12:51:01.458" v="104" actId="20577"/>
          <ac:spMkLst>
            <pc:docMk/>
            <pc:sldMk cId="326975165" sldId="274"/>
            <ac:spMk id="663" creationId="{00000000-0000-0000-0000-000000000000}"/>
          </ac:spMkLst>
        </pc:spChg>
        <pc:grpChg chg="del">
          <ac:chgData name="Sandra Bustamante Parodi" userId="d7d2efb2a06c0190" providerId="Windows Live" clId="Web-{54FA8B05-5870-4694-99C9-19FAC200AC90}" dt="2019-11-15T12:49:33.861" v="95"/>
          <ac:grpSpMkLst>
            <pc:docMk/>
            <pc:sldMk cId="326975165" sldId="274"/>
            <ac:grpSpMk id="665" creationId="{00000000-0000-0000-0000-000000000000}"/>
          </ac:grpSpMkLst>
        </pc:grpChg>
        <pc:picChg chg="add mod">
          <ac:chgData name="Sandra Bustamante Parodi" userId="d7d2efb2a06c0190" providerId="Windows Live" clId="Web-{54FA8B05-5870-4694-99C9-19FAC200AC90}" dt="2019-11-15T12:55:10.638" v="119" actId="1076"/>
          <ac:picMkLst>
            <pc:docMk/>
            <pc:sldMk cId="326975165" sldId="274"/>
            <ac:picMk id="2" creationId="{67A073C8-BBD6-4283-B4C3-ADB6A04F5B7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342694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08411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52651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286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" name="Google Shape;5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550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" name="Google Shape;53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1943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613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84131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89172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228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5161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243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687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5906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7" name="Google Shape;70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2807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4" name="Google Shape;4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18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2" name="Google Shape;4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470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0662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500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419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3" name="Google Shape;50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5833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9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35" name="Google Shape;35;p2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6" name="Google Shape;36;p2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" name="Google Shape;39;p2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40" name="Google Shape;40;p2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1" name="Google Shape;41;p2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2" name="Google Shape;42;p2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43" name="Google Shape;43;p2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44" name="Google Shape;44;p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2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 txBox="1">
            <a:spLocks noGrp="1"/>
          </p:cNvSpPr>
          <p:nvPr>
            <p:ph type="ctrTitle"/>
          </p:nvPr>
        </p:nvSpPr>
        <p:spPr>
          <a:xfrm>
            <a:off x="2847975" y="3363425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1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8" name="Google Shape;378;p11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379" name="Google Shape;379;p11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80" name="Google Shape;380;p11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11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11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11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84" name="Google Shape;384;p11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85" name="Google Shape;385;p11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86" name="Google Shape;386;p11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87" name="Google Shape;387;p11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88" name="Google Shape;388;p11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1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1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1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1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11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11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11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11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11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11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11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11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1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11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1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1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1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1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p11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1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◉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8" name="Google Shape;78;p3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79" name="Google Shape;79;p3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80" name="Google Shape;80;p3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3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3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" name="Google Shape;83;p3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84" name="Google Shape;84;p3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5" name="Google Shape;85;p3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6" name="Google Shape;86;p3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87" name="Google Shape;87;p3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88" name="Google Shape;88;p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3" name="Google Shape;113;p3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3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/>
          <p:nvPr/>
        </p:nvSpPr>
        <p:spPr>
          <a:xfrm>
            <a:off x="-26775" y="2008375"/>
            <a:ext cx="9210650" cy="3172625"/>
          </a:xfrm>
          <a:custGeom>
            <a:avLst/>
            <a:gdLst/>
            <a:ahLst/>
            <a:cxnLst/>
            <a:rect l="l" t="t" r="r" b="b"/>
            <a:pathLst>
              <a:path w="368426" h="126905" extrusionOk="0">
                <a:moveTo>
                  <a:pt x="309" y="263"/>
                </a:moveTo>
                <a:lnTo>
                  <a:pt x="16502" y="11294"/>
                </a:lnTo>
                <a:lnTo>
                  <a:pt x="31551" y="5122"/>
                </a:lnTo>
                <a:lnTo>
                  <a:pt x="62412" y="4991"/>
                </a:lnTo>
                <a:lnTo>
                  <a:pt x="77652" y="0"/>
                </a:lnTo>
                <a:lnTo>
                  <a:pt x="92892" y="13527"/>
                </a:lnTo>
                <a:lnTo>
                  <a:pt x="107942" y="21276"/>
                </a:lnTo>
                <a:lnTo>
                  <a:pt x="122991" y="21145"/>
                </a:lnTo>
                <a:lnTo>
                  <a:pt x="138993" y="10375"/>
                </a:lnTo>
                <a:lnTo>
                  <a:pt x="154043" y="7880"/>
                </a:lnTo>
                <a:lnTo>
                  <a:pt x="168711" y="2349"/>
                </a:lnTo>
                <a:lnTo>
                  <a:pt x="184332" y="14841"/>
                </a:lnTo>
                <a:lnTo>
                  <a:pt x="199572" y="15274"/>
                </a:lnTo>
                <a:lnTo>
                  <a:pt x="214622" y="25085"/>
                </a:lnTo>
                <a:lnTo>
                  <a:pt x="230052" y="25085"/>
                </a:lnTo>
                <a:lnTo>
                  <a:pt x="246054" y="20094"/>
                </a:lnTo>
                <a:lnTo>
                  <a:pt x="261104" y="20094"/>
                </a:lnTo>
                <a:lnTo>
                  <a:pt x="275391" y="11426"/>
                </a:lnTo>
                <a:lnTo>
                  <a:pt x="291584" y="16810"/>
                </a:lnTo>
                <a:lnTo>
                  <a:pt x="305871" y="8143"/>
                </a:lnTo>
                <a:lnTo>
                  <a:pt x="336732" y="8012"/>
                </a:lnTo>
                <a:lnTo>
                  <a:pt x="351782" y="11294"/>
                </a:lnTo>
                <a:lnTo>
                  <a:pt x="367593" y="2758"/>
                </a:lnTo>
                <a:lnTo>
                  <a:pt x="368426" y="126905"/>
                </a:lnTo>
                <a:lnTo>
                  <a:pt x="0" y="126369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120" name="Google Shape;120;p4"/>
          <p:cNvSpPr/>
          <p:nvPr/>
        </p:nvSpPr>
        <p:spPr>
          <a:xfrm>
            <a:off x="-26775" y="2139700"/>
            <a:ext cx="9210650" cy="3041300"/>
          </a:xfrm>
          <a:custGeom>
            <a:avLst/>
            <a:gdLst/>
            <a:ahLst/>
            <a:cxnLst/>
            <a:rect l="l" t="t" r="r" b="b"/>
            <a:pathLst>
              <a:path w="368426" h="121652" extrusionOk="0">
                <a:moveTo>
                  <a:pt x="309" y="5516"/>
                </a:moveTo>
                <a:lnTo>
                  <a:pt x="16692" y="11214"/>
                </a:lnTo>
                <a:lnTo>
                  <a:pt x="47172" y="11214"/>
                </a:lnTo>
                <a:lnTo>
                  <a:pt x="62412" y="6843"/>
                </a:lnTo>
                <a:lnTo>
                  <a:pt x="77652" y="16156"/>
                </a:lnTo>
                <a:lnTo>
                  <a:pt x="92892" y="16156"/>
                </a:lnTo>
                <a:lnTo>
                  <a:pt x="107370" y="11214"/>
                </a:lnTo>
                <a:lnTo>
                  <a:pt x="122610" y="8173"/>
                </a:lnTo>
                <a:lnTo>
                  <a:pt x="138612" y="8173"/>
                </a:lnTo>
                <a:lnTo>
                  <a:pt x="153852" y="10834"/>
                </a:lnTo>
                <a:lnTo>
                  <a:pt x="168711" y="7603"/>
                </a:lnTo>
                <a:lnTo>
                  <a:pt x="183951" y="12734"/>
                </a:lnTo>
                <a:lnTo>
                  <a:pt x="199572" y="20527"/>
                </a:lnTo>
                <a:lnTo>
                  <a:pt x="214050" y="15205"/>
                </a:lnTo>
                <a:lnTo>
                  <a:pt x="229671" y="15205"/>
                </a:lnTo>
                <a:lnTo>
                  <a:pt x="245292" y="5892"/>
                </a:lnTo>
                <a:lnTo>
                  <a:pt x="260532" y="11214"/>
                </a:lnTo>
                <a:lnTo>
                  <a:pt x="275772" y="11214"/>
                </a:lnTo>
                <a:lnTo>
                  <a:pt x="291012" y="6843"/>
                </a:lnTo>
                <a:lnTo>
                  <a:pt x="321492" y="6843"/>
                </a:lnTo>
                <a:lnTo>
                  <a:pt x="336732" y="15966"/>
                </a:lnTo>
                <a:lnTo>
                  <a:pt x="351210" y="12734"/>
                </a:lnTo>
                <a:lnTo>
                  <a:pt x="367593" y="0"/>
                </a:lnTo>
                <a:lnTo>
                  <a:pt x="368426" y="121652"/>
                </a:lnTo>
                <a:lnTo>
                  <a:pt x="0" y="121652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21" name="Google Shape;121;p4"/>
          <p:cNvSpPr/>
          <p:nvPr/>
        </p:nvSpPr>
        <p:spPr>
          <a:xfrm rot="8100000">
            <a:off x="1847981" y="18145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4"/>
          <p:cNvSpPr/>
          <p:nvPr/>
        </p:nvSpPr>
        <p:spPr>
          <a:xfrm rot="8100000">
            <a:off x="6038981" y="20984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4"/>
          <p:cNvSpPr/>
          <p:nvPr/>
        </p:nvSpPr>
        <p:spPr>
          <a:xfrm rot="8100000">
            <a:off x="7181981" y="21317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" name="Google Shape;124;p4"/>
          <p:cNvGrpSpPr/>
          <p:nvPr/>
        </p:nvGrpSpPr>
        <p:grpSpPr>
          <a:xfrm>
            <a:off x="-9525" y="2024075"/>
            <a:ext cx="9167825" cy="595300"/>
            <a:chOff x="-9525" y="4462475"/>
            <a:chExt cx="9167825" cy="595300"/>
          </a:xfrm>
        </p:grpSpPr>
        <p:sp>
          <p:nvSpPr>
            <p:cNvPr id="125" name="Google Shape;125;p4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6" name="Google Shape;126;p4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27" name="Google Shape;127;p4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28" name="Google Shape;128;p4"/>
          <p:cNvGrpSpPr/>
          <p:nvPr/>
        </p:nvGrpSpPr>
        <p:grpSpPr>
          <a:xfrm>
            <a:off x="-42837" y="2005088"/>
            <a:ext cx="9229575" cy="642787"/>
            <a:chOff x="-42837" y="4443488"/>
            <a:chExt cx="9229575" cy="642787"/>
          </a:xfrm>
        </p:grpSpPr>
        <p:sp>
          <p:nvSpPr>
            <p:cNvPr id="129" name="Google Shape;129;p4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4" name="Google Shape;154;p4"/>
          <p:cNvSpPr/>
          <p:nvPr/>
        </p:nvSpPr>
        <p:spPr>
          <a:xfrm>
            <a:off x="2990700" y="21478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4"/>
          <p:cNvSpPr/>
          <p:nvPr/>
        </p:nvSpPr>
        <p:spPr>
          <a:xfrm>
            <a:off x="1085700" y="24335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4"/>
          <p:cNvSpPr/>
          <p:nvPr/>
        </p:nvSpPr>
        <p:spPr>
          <a:xfrm>
            <a:off x="4895700" y="20776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/>
          <p:nvPr/>
        </p:nvSpPr>
        <p:spPr>
          <a:xfrm rot="8100000">
            <a:off x="8699949" y="18907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59" name="Google Shape;159;p4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0" name="Google Shape;160;p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5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body" idx="1"/>
          </p:nvPr>
        </p:nvSpPr>
        <p:spPr>
          <a:xfrm>
            <a:off x="705900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4" name="Google Shape;164;p5"/>
          <p:cNvSpPr txBox="1">
            <a:spLocks noGrp="1"/>
          </p:cNvSpPr>
          <p:nvPr>
            <p:ph type="body" idx="2"/>
          </p:nvPr>
        </p:nvSpPr>
        <p:spPr>
          <a:xfrm>
            <a:off x="3304125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5" name="Google Shape;165;p5"/>
          <p:cNvSpPr txBox="1">
            <a:spLocks noGrp="1"/>
          </p:cNvSpPr>
          <p:nvPr>
            <p:ph type="body" idx="3"/>
          </p:nvPr>
        </p:nvSpPr>
        <p:spPr>
          <a:xfrm>
            <a:off x="5902350" y="162660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◉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◉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166" name="Google Shape;166;p5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167" name="Google Shape;167;p5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168" name="Google Shape;168;p5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5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1" name="Google Shape;171;p5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172" name="Google Shape;172;p5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3" name="Google Shape;173;p5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174" name="Google Shape;174;p5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175" name="Google Shape;175;p5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176" name="Google Shape;176;p5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5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5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5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5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5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5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5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5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5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5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6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208" name="Google Shape;208;p6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09" name="Google Shape;209;p6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6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6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" name="Google Shape;212;p6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13" name="Google Shape;213;p6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4" name="Google Shape;214;p6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15" name="Google Shape;215;p6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16" name="Google Shape;216;p6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217" name="Google Shape;217;p6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2" name="Google Shape;242;p6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6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6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6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ll graph">
  <p:cSld name="BLANK_2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7"/>
          <p:cNvSpPr/>
          <p:nvPr/>
        </p:nvSpPr>
        <p:spPr>
          <a:xfrm>
            <a:off x="-20075" y="636775"/>
            <a:ext cx="9203950" cy="4550900"/>
          </a:xfrm>
          <a:custGeom>
            <a:avLst/>
            <a:gdLst/>
            <a:ahLst/>
            <a:cxnLst/>
            <a:rect l="l" t="t" r="r" b="b"/>
            <a:pathLst>
              <a:path w="368158" h="182036" extrusionOk="0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249" name="Google Shape;249;p7"/>
          <p:cNvSpPr/>
          <p:nvPr/>
        </p:nvSpPr>
        <p:spPr>
          <a:xfrm>
            <a:off x="-33475" y="768100"/>
            <a:ext cx="9210650" cy="4406200"/>
          </a:xfrm>
          <a:custGeom>
            <a:avLst/>
            <a:gdLst/>
            <a:ahLst/>
            <a:cxnLst/>
            <a:rect l="l" t="t" r="r" b="b"/>
            <a:pathLst>
              <a:path w="368426" h="176248" extrusionOk="0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50" name="Google Shape;250;p7"/>
          <p:cNvSpPr/>
          <p:nvPr/>
        </p:nvSpPr>
        <p:spPr>
          <a:xfrm rot="8100000">
            <a:off x="1847981" y="44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7"/>
          <p:cNvSpPr/>
          <p:nvPr/>
        </p:nvSpPr>
        <p:spPr>
          <a:xfrm rot="8100000">
            <a:off x="6038981" y="72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7"/>
          <p:cNvSpPr/>
          <p:nvPr/>
        </p:nvSpPr>
        <p:spPr>
          <a:xfrm rot="8100000">
            <a:off x="7181981" y="76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" name="Google Shape;253;p7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254" name="Google Shape;254;p7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5" name="Google Shape;255;p7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56" name="Google Shape;256;p7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257" name="Google Shape;257;p7"/>
          <p:cNvGrpSpPr/>
          <p:nvPr/>
        </p:nvGrpSpPr>
        <p:grpSpPr>
          <a:xfrm>
            <a:off x="-42837" y="633488"/>
            <a:ext cx="9229575" cy="642787"/>
            <a:chOff x="-42837" y="4443488"/>
            <a:chExt cx="9229575" cy="642787"/>
          </a:xfrm>
        </p:grpSpPr>
        <p:sp>
          <p:nvSpPr>
            <p:cNvPr id="258" name="Google Shape;258;p7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7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7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7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7"/>
          <p:cNvSpPr/>
          <p:nvPr/>
        </p:nvSpPr>
        <p:spPr>
          <a:xfrm rot="8100000">
            <a:off x="8699949" y="51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◉"/>
              <a:defRPr sz="3000" i="1"/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◉"/>
              <a:defRPr sz="3000" i="1"/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 i="1"/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 i="1"/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 i="1"/>
            </a:lvl9pPr>
          </a:lstStyle>
          <a:p>
            <a:endParaRPr/>
          </a:p>
        </p:txBody>
      </p:sp>
      <p:sp>
        <p:nvSpPr>
          <p:cNvPr id="290" name="Google Shape;290;p8"/>
          <p:cNvSpPr txBox="1"/>
          <p:nvPr/>
        </p:nvSpPr>
        <p:spPr>
          <a:xfrm>
            <a:off x="3593400" y="5527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s-PE" sz="9600" b="0" i="0" u="none" strike="noStrike" cap="none">
                <a:solidFill>
                  <a:srgbClr val="00CEF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0" i="0" u="none" strike="noStrike" cap="none">
              <a:solidFill>
                <a:srgbClr val="00CEF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8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292" name="Google Shape;292;p8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293" name="Google Shape;293;p8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8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8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6" name="Google Shape;296;p8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297" name="Google Shape;297;p8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8" name="Google Shape;298;p8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299" name="Google Shape;299;p8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00" name="Google Shape;300;p8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01" name="Google Shape;301;p8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6" name="Google Shape;326;p8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8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8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8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BLANK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0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335" name="Google Shape;335;p10"/>
          <p:cNvSpPr/>
          <p:nvPr/>
        </p:nvSpPr>
        <p:spPr>
          <a:xfrm>
            <a:off x="-28575" y="4446775"/>
            <a:ext cx="9191625" cy="712478"/>
          </a:xfrm>
          <a:custGeom>
            <a:avLst/>
            <a:gdLst/>
            <a:ahLst/>
            <a:cxnLst/>
            <a:rect l="l" t="t" r="r" b="b"/>
            <a:pathLst>
              <a:path w="367665" h="41339" extrusionOk="0">
                <a:moveTo>
                  <a:pt x="381" y="381"/>
                </a:moveTo>
                <a:lnTo>
                  <a:pt x="16574" y="16383"/>
                </a:lnTo>
                <a:lnTo>
                  <a:pt x="31623" y="7430"/>
                </a:lnTo>
                <a:lnTo>
                  <a:pt x="62484" y="7239"/>
                </a:lnTo>
                <a:lnTo>
                  <a:pt x="77724" y="0"/>
                </a:lnTo>
                <a:lnTo>
                  <a:pt x="92964" y="19622"/>
                </a:lnTo>
                <a:lnTo>
                  <a:pt x="108014" y="30861"/>
                </a:lnTo>
                <a:lnTo>
                  <a:pt x="123063" y="30671"/>
                </a:lnTo>
                <a:lnTo>
                  <a:pt x="139065" y="15050"/>
                </a:lnTo>
                <a:lnTo>
                  <a:pt x="154115" y="11430"/>
                </a:lnTo>
                <a:lnTo>
                  <a:pt x="168783" y="3408"/>
                </a:lnTo>
                <a:lnTo>
                  <a:pt x="184404" y="21527"/>
                </a:lnTo>
                <a:lnTo>
                  <a:pt x="199644" y="22155"/>
                </a:lnTo>
                <a:lnTo>
                  <a:pt x="214694" y="36386"/>
                </a:lnTo>
                <a:lnTo>
                  <a:pt x="230124" y="36386"/>
                </a:lnTo>
                <a:lnTo>
                  <a:pt x="246126" y="29147"/>
                </a:lnTo>
                <a:lnTo>
                  <a:pt x="261176" y="29147"/>
                </a:lnTo>
                <a:lnTo>
                  <a:pt x="275463" y="16574"/>
                </a:lnTo>
                <a:lnTo>
                  <a:pt x="291656" y="24384"/>
                </a:lnTo>
                <a:lnTo>
                  <a:pt x="305943" y="11811"/>
                </a:lnTo>
                <a:lnTo>
                  <a:pt x="336804" y="11621"/>
                </a:lnTo>
                <a:lnTo>
                  <a:pt x="351854" y="16383"/>
                </a:lnTo>
                <a:lnTo>
                  <a:pt x="367665" y="4001"/>
                </a:lnTo>
                <a:lnTo>
                  <a:pt x="367284" y="41339"/>
                </a:lnTo>
                <a:lnTo>
                  <a:pt x="0" y="41339"/>
                </a:lnTo>
                <a:close/>
              </a:path>
            </a:pathLst>
          </a:custGeom>
          <a:solidFill>
            <a:srgbClr val="AFF000">
              <a:alpha val="81568"/>
            </a:srgbClr>
          </a:solidFill>
          <a:ln>
            <a:noFill/>
          </a:ln>
        </p:spPr>
      </p:sp>
      <p:sp>
        <p:nvSpPr>
          <p:cNvPr id="336" name="Google Shape;336;p10"/>
          <p:cNvSpPr/>
          <p:nvPr/>
        </p:nvSpPr>
        <p:spPr>
          <a:xfrm>
            <a:off x="-28575" y="4578111"/>
            <a:ext cx="9191625" cy="584439"/>
          </a:xfrm>
          <a:custGeom>
            <a:avLst/>
            <a:gdLst/>
            <a:ahLst/>
            <a:cxnLst/>
            <a:rect l="l" t="t" r="r" b="b"/>
            <a:pathLst>
              <a:path w="367665" h="33910" extrusionOk="0">
                <a:moveTo>
                  <a:pt x="381" y="8001"/>
                </a:moveTo>
                <a:lnTo>
                  <a:pt x="16764" y="16266"/>
                </a:lnTo>
                <a:lnTo>
                  <a:pt x="47244" y="16266"/>
                </a:lnTo>
                <a:lnTo>
                  <a:pt x="62484" y="9925"/>
                </a:lnTo>
                <a:lnTo>
                  <a:pt x="77724" y="23434"/>
                </a:lnTo>
                <a:lnTo>
                  <a:pt x="92964" y="23434"/>
                </a:lnTo>
                <a:lnTo>
                  <a:pt x="107442" y="16266"/>
                </a:lnTo>
                <a:lnTo>
                  <a:pt x="122682" y="11855"/>
                </a:lnTo>
                <a:lnTo>
                  <a:pt x="138684" y="11855"/>
                </a:lnTo>
                <a:lnTo>
                  <a:pt x="153924" y="15714"/>
                </a:lnTo>
                <a:lnTo>
                  <a:pt x="168783" y="11028"/>
                </a:lnTo>
                <a:lnTo>
                  <a:pt x="184023" y="18471"/>
                </a:lnTo>
                <a:lnTo>
                  <a:pt x="199644" y="29775"/>
                </a:lnTo>
                <a:lnTo>
                  <a:pt x="214122" y="22055"/>
                </a:lnTo>
                <a:lnTo>
                  <a:pt x="229743" y="22055"/>
                </a:lnTo>
                <a:lnTo>
                  <a:pt x="245364" y="8546"/>
                </a:lnTo>
                <a:lnTo>
                  <a:pt x="260604" y="16266"/>
                </a:lnTo>
                <a:lnTo>
                  <a:pt x="275844" y="16266"/>
                </a:lnTo>
                <a:lnTo>
                  <a:pt x="291084" y="9925"/>
                </a:lnTo>
                <a:lnTo>
                  <a:pt x="321564" y="9925"/>
                </a:lnTo>
                <a:lnTo>
                  <a:pt x="336804" y="23158"/>
                </a:lnTo>
                <a:lnTo>
                  <a:pt x="351282" y="18471"/>
                </a:lnTo>
                <a:lnTo>
                  <a:pt x="367665" y="0"/>
                </a:lnTo>
                <a:lnTo>
                  <a:pt x="367665" y="33910"/>
                </a:lnTo>
                <a:lnTo>
                  <a:pt x="0" y="33910"/>
                </a:lnTo>
                <a:close/>
              </a:path>
            </a:pathLst>
          </a:custGeom>
          <a:solidFill>
            <a:srgbClr val="00CEF6">
              <a:alpha val="73333"/>
            </a:srgbClr>
          </a:solidFill>
          <a:ln>
            <a:noFill/>
          </a:ln>
        </p:spPr>
      </p:sp>
      <p:sp>
        <p:nvSpPr>
          <p:cNvPr id="337" name="Google Shape;337;p10"/>
          <p:cNvSpPr/>
          <p:nvPr/>
        </p:nvSpPr>
        <p:spPr>
          <a:xfrm rot="8100000">
            <a:off x="1847981" y="42529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0"/>
          <p:cNvSpPr/>
          <p:nvPr/>
        </p:nvSpPr>
        <p:spPr>
          <a:xfrm rot="8100000">
            <a:off x="6038981" y="453681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00CEF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0"/>
          <p:cNvSpPr/>
          <p:nvPr/>
        </p:nvSpPr>
        <p:spPr>
          <a:xfrm rot="8100000">
            <a:off x="7181981" y="4570169"/>
            <a:ext cx="122612" cy="122612"/>
          </a:xfrm>
          <a:prstGeom prst="teardrop">
            <a:avLst>
              <a:gd name="adj" fmla="val 10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0" name="Google Shape;340;p10"/>
          <p:cNvGrpSpPr/>
          <p:nvPr/>
        </p:nvGrpSpPr>
        <p:grpSpPr>
          <a:xfrm>
            <a:off x="-9525" y="4462475"/>
            <a:ext cx="9167825" cy="595300"/>
            <a:chOff x="-9525" y="4462475"/>
            <a:chExt cx="9167825" cy="595300"/>
          </a:xfrm>
        </p:grpSpPr>
        <p:sp>
          <p:nvSpPr>
            <p:cNvPr id="341" name="Google Shape;341;p10"/>
            <p:cNvSpPr/>
            <p:nvPr/>
          </p:nvSpPr>
          <p:spPr>
            <a:xfrm>
              <a:off x="-9525" y="4581525"/>
              <a:ext cx="4205300" cy="476250"/>
            </a:xfrm>
            <a:custGeom>
              <a:avLst/>
              <a:gdLst/>
              <a:ahLst/>
              <a:cxnLst/>
              <a:rect l="l" t="t" r="r" b="b"/>
              <a:pathLst>
                <a:path w="168212" h="19050" extrusionOk="0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42" name="Google Shape;342;p10"/>
            <p:cNvSpPr/>
            <p:nvPr/>
          </p:nvSpPr>
          <p:spPr>
            <a:xfrm>
              <a:off x="4195775" y="4462475"/>
              <a:ext cx="3424225" cy="590550"/>
            </a:xfrm>
            <a:custGeom>
              <a:avLst/>
              <a:gdLst/>
              <a:ahLst/>
              <a:cxnLst/>
              <a:rect l="l" t="t" r="r" b="b"/>
              <a:pathLst>
                <a:path w="136969" h="23622" extrusionOk="0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343" name="Google Shape;343;p10"/>
            <p:cNvSpPr/>
            <p:nvPr/>
          </p:nvSpPr>
          <p:spPr>
            <a:xfrm>
              <a:off x="7624775" y="4472000"/>
              <a:ext cx="1533525" cy="414325"/>
            </a:xfrm>
            <a:custGeom>
              <a:avLst/>
              <a:gdLst/>
              <a:ahLst/>
              <a:cxnLst/>
              <a:rect l="l" t="t" r="r" b="b"/>
              <a:pathLst>
                <a:path w="61341" h="16573" extrusionOk="0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w="9525" cap="flat" cmpd="sng">
              <a:solidFill>
                <a:srgbClr val="3C78D8"/>
              </a:solidFill>
              <a:prstDash val="solid"/>
              <a:round/>
              <a:headEnd type="none" w="sm" len="sm"/>
              <a:tailEnd type="none" w="sm" len="sm"/>
            </a:ln>
          </p:spPr>
        </p:sp>
      </p:grpSp>
      <p:grpSp>
        <p:nvGrpSpPr>
          <p:cNvPr id="344" name="Google Shape;344;p10"/>
          <p:cNvGrpSpPr/>
          <p:nvPr/>
        </p:nvGrpSpPr>
        <p:grpSpPr>
          <a:xfrm>
            <a:off x="-42837" y="4443488"/>
            <a:ext cx="9229575" cy="642787"/>
            <a:chOff x="-42837" y="4443488"/>
            <a:chExt cx="9229575" cy="642787"/>
          </a:xfrm>
        </p:grpSpPr>
        <p:sp>
          <p:nvSpPr>
            <p:cNvPr id="345" name="Google Shape;345;p10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0" name="Google Shape;370;p10"/>
          <p:cNvSpPr/>
          <p:nvPr/>
        </p:nvSpPr>
        <p:spPr>
          <a:xfrm>
            <a:off x="2990700" y="458620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10"/>
          <p:cNvSpPr/>
          <p:nvPr/>
        </p:nvSpPr>
        <p:spPr>
          <a:xfrm>
            <a:off x="1085700" y="4871950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10"/>
          <p:cNvSpPr/>
          <p:nvPr/>
        </p:nvSpPr>
        <p:spPr>
          <a:xfrm>
            <a:off x="4895700" y="4516032"/>
            <a:ext cx="114600" cy="114600"/>
          </a:xfrm>
          <a:prstGeom prst="ellipse">
            <a:avLst/>
          </a:prstGeom>
          <a:noFill/>
          <a:ln w="9525" cap="flat" cmpd="sng">
            <a:solidFill>
              <a:srgbClr val="3C7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10"/>
          <p:cNvSpPr/>
          <p:nvPr/>
        </p:nvSpPr>
        <p:spPr>
          <a:xfrm rot="8100000">
            <a:off x="8699949" y="4329169"/>
            <a:ext cx="122612" cy="122612"/>
          </a:xfrm>
          <a:prstGeom prst="teardrop">
            <a:avLst>
              <a:gd name="adj" fmla="val 100000"/>
            </a:avLst>
          </a:prstGeom>
          <a:noFill/>
          <a:ln w="28575" cap="flat" cmpd="sng">
            <a:solidFill>
              <a:srgbClr val="AFF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1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381000" y="7"/>
            <a:ext cx="8382000" cy="5162348"/>
            <a:chOff x="381000" y="-18750"/>
            <a:chExt cx="8382000" cy="518100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76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152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" name="Google Shape;9;p1"/>
            <p:cNvCxnSpPr/>
            <p:nvPr/>
          </p:nvCxnSpPr>
          <p:spPr>
            <a:xfrm>
              <a:off x="228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" name="Google Shape;10;p1"/>
            <p:cNvCxnSpPr/>
            <p:nvPr/>
          </p:nvCxnSpPr>
          <p:spPr>
            <a:xfrm>
              <a:off x="304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1" name="Google Shape;11;p1"/>
            <p:cNvCxnSpPr/>
            <p:nvPr/>
          </p:nvCxnSpPr>
          <p:spPr>
            <a:xfrm>
              <a:off x="381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2" name="Google Shape;12;p1"/>
            <p:cNvCxnSpPr/>
            <p:nvPr/>
          </p:nvCxnSpPr>
          <p:spPr>
            <a:xfrm>
              <a:off x="457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3" name="Google Shape;13;p1"/>
            <p:cNvCxnSpPr/>
            <p:nvPr/>
          </p:nvCxnSpPr>
          <p:spPr>
            <a:xfrm>
              <a:off x="5334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1"/>
            <p:cNvCxnSpPr/>
            <p:nvPr/>
          </p:nvCxnSpPr>
          <p:spPr>
            <a:xfrm>
              <a:off x="6096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5" name="Google Shape;15;p1"/>
            <p:cNvCxnSpPr/>
            <p:nvPr/>
          </p:nvCxnSpPr>
          <p:spPr>
            <a:xfrm>
              <a:off x="6858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6" name="Google Shape;16;p1"/>
            <p:cNvCxnSpPr/>
            <p:nvPr/>
          </p:nvCxnSpPr>
          <p:spPr>
            <a:xfrm>
              <a:off x="7620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1"/>
            <p:cNvCxnSpPr/>
            <p:nvPr/>
          </p:nvCxnSpPr>
          <p:spPr>
            <a:xfrm>
              <a:off x="8382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8" name="Google Shape;18;p1"/>
            <p:cNvCxnSpPr/>
            <p:nvPr/>
          </p:nvCxnSpPr>
          <p:spPr>
            <a:xfrm>
              <a:off x="38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9" name="Google Shape;19;p1"/>
            <p:cNvCxnSpPr/>
            <p:nvPr/>
          </p:nvCxnSpPr>
          <p:spPr>
            <a:xfrm>
              <a:off x="114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0" name="Google Shape;20;p1"/>
            <p:cNvCxnSpPr/>
            <p:nvPr/>
          </p:nvCxnSpPr>
          <p:spPr>
            <a:xfrm>
              <a:off x="190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1" name="Google Shape;21;p1"/>
            <p:cNvCxnSpPr/>
            <p:nvPr/>
          </p:nvCxnSpPr>
          <p:spPr>
            <a:xfrm>
              <a:off x="266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2" name="Google Shape;22;p1"/>
            <p:cNvCxnSpPr/>
            <p:nvPr/>
          </p:nvCxnSpPr>
          <p:spPr>
            <a:xfrm>
              <a:off x="342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3" name="Google Shape;23;p1"/>
            <p:cNvCxnSpPr/>
            <p:nvPr/>
          </p:nvCxnSpPr>
          <p:spPr>
            <a:xfrm>
              <a:off x="419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4" name="Google Shape;24;p1"/>
            <p:cNvCxnSpPr/>
            <p:nvPr/>
          </p:nvCxnSpPr>
          <p:spPr>
            <a:xfrm>
              <a:off x="495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5" name="Google Shape;25;p1"/>
            <p:cNvCxnSpPr/>
            <p:nvPr/>
          </p:nvCxnSpPr>
          <p:spPr>
            <a:xfrm>
              <a:off x="5715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1"/>
            <p:cNvCxnSpPr/>
            <p:nvPr/>
          </p:nvCxnSpPr>
          <p:spPr>
            <a:xfrm>
              <a:off x="6477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" name="Google Shape;27;p1"/>
            <p:cNvCxnSpPr/>
            <p:nvPr/>
          </p:nvCxnSpPr>
          <p:spPr>
            <a:xfrm>
              <a:off x="7239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" name="Google Shape;28;p1"/>
            <p:cNvCxnSpPr/>
            <p:nvPr/>
          </p:nvCxnSpPr>
          <p:spPr>
            <a:xfrm>
              <a:off x="8001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9" name="Google Shape;29;p1"/>
            <p:cNvCxnSpPr/>
            <p:nvPr/>
          </p:nvCxnSpPr>
          <p:spPr>
            <a:xfrm>
              <a:off x="8763000" y="-18750"/>
              <a:ext cx="0" cy="5181000"/>
            </a:xfrm>
            <a:prstGeom prst="straightConnector1">
              <a:avLst/>
            </a:prstGeom>
            <a:noFill/>
            <a:ln w="9525" cap="flat" cmpd="sng">
              <a:solidFill>
                <a:srgbClr val="F3F3F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0" name="Google Shape;30;p1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sz="2000" b="1" i="0" u="none" strike="noStrike" cap="non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1"/>
          <p:cNvSpPr txBox="1">
            <a:spLocks noGrp="1"/>
          </p:cNvSpPr>
          <p:nvPr>
            <p:ph type="body" idx="1"/>
          </p:nvPr>
        </p:nvSpPr>
        <p:spPr>
          <a:xfrm>
            <a:off x="1075850" y="1540175"/>
            <a:ext cx="6996600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Char char="◉"/>
              <a:defRPr sz="20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◉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324A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32" name="Google Shape;32;p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PE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lrxx0ha3i8w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mihaerutsuki/theblockchainchallenge/blob/master/vccsys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ge.gob.pe/portal/docs/tools/teleconferencia/2019/SE022019/04.pdf" TargetMode="External"/><Relationship Id="rId3" Type="http://schemas.openxmlformats.org/officeDocument/2006/relationships/hyperlink" Target="https://peru21.pe/lima/inei-vacunacion-mejora-alcanza-estandares-deseados-216154-noticia/" TargetMode="External"/><Relationship Id="rId7" Type="http://schemas.openxmlformats.org/officeDocument/2006/relationships/hyperlink" Target="https://www.mesadeconcertacion.org.pe/sites/default/files/archivos/2017/documentos/09/reportevacunasgtsalud240817vrev6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clikisalud.net/vacunacion/cartilla-electronica-de-vacunacion-cev/" TargetMode="External"/><Relationship Id="rId5" Type="http://schemas.openxmlformats.org/officeDocument/2006/relationships/hyperlink" Target="https://news.un.org/es/story/2019/04/1454861" TargetMode="External"/><Relationship Id="rId4" Type="http://schemas.openxmlformats.org/officeDocument/2006/relationships/hyperlink" Target="https://www.paho.org/bulletins/media/com_jnews/upload/SNS3804qtr.pdf?ua=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gamzeescript@gmail.com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hyperlink" Target="mailto:sbustamante@usil.edu.p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2"/>
          <p:cNvSpPr txBox="1">
            <a:spLocks noGrp="1"/>
          </p:cNvSpPr>
          <p:nvPr>
            <p:ph type="ctrTitle"/>
          </p:nvPr>
        </p:nvSpPr>
        <p:spPr>
          <a:xfrm>
            <a:off x="3262043" y="3354799"/>
            <a:ext cx="56103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s-PE"/>
              <a:t>PROYECTO:</a:t>
            </a:r>
            <a:br>
              <a:rPr lang="es-PE"/>
            </a:br>
            <a:r>
              <a:rPr lang="es-PE" sz="4400"/>
              <a:t>CARTILLA DIGITAL </a:t>
            </a:r>
            <a:br>
              <a:rPr lang="es-PE" sz="4400"/>
            </a:br>
            <a:r>
              <a:rPr lang="es-PE" sz="4400"/>
              <a:t>DE VACUNACIÓN</a:t>
            </a:r>
            <a:endParaRPr sz="4400"/>
          </a:p>
        </p:txBody>
      </p:sp>
      <p:sp>
        <p:nvSpPr>
          <p:cNvPr id="423" name="Google Shape;423;p12"/>
          <p:cNvSpPr txBox="1"/>
          <p:nvPr/>
        </p:nvSpPr>
        <p:spPr>
          <a:xfrm>
            <a:off x="120770" y="3100881"/>
            <a:ext cx="2339376" cy="253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</a:pPr>
            <a:br>
              <a:rPr lang="es-PE" sz="48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PE" sz="4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br>
              <a:rPr lang="es-PE" sz="4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PE" sz="36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Hackaton</a:t>
            </a:r>
            <a:r>
              <a:rPr lang="es-PE" sz="40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: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Oswald"/>
              <a:buNone/>
            </a:pPr>
            <a:r>
              <a:rPr lang="es-PE" sz="2400" b="1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Mujeres hackeando por mujeres</a:t>
            </a:r>
            <a:endParaRPr sz="2400" b="1" i="0" u="none" strike="noStrike" cap="none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1"/>
          <p:cNvSpPr txBox="1">
            <a:spLocks noGrp="1"/>
          </p:cNvSpPr>
          <p:nvPr>
            <p:ph type="title"/>
          </p:nvPr>
        </p:nvSpPr>
        <p:spPr>
          <a:xfrm>
            <a:off x="1041675" y="2277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 dirty="0"/>
              <a:t>ARQUITECTURA </a:t>
            </a:r>
            <a:r>
              <a:rPr lang="es-PE" dirty="0">
                <a:solidFill>
                  <a:srgbClr val="3C78D8"/>
                </a:solidFill>
              </a:rPr>
              <a:t>DE</a:t>
            </a:r>
            <a:r>
              <a:rPr lang="es-PE" dirty="0"/>
              <a:t> SOLUCIÓN</a:t>
            </a:r>
            <a:endParaRPr dirty="0"/>
          </a:p>
        </p:txBody>
      </p:sp>
      <p:sp>
        <p:nvSpPr>
          <p:cNvPr id="522" name="Google Shape;522;p21"/>
          <p:cNvSpPr txBox="1">
            <a:spLocks noGrp="1"/>
          </p:cNvSpPr>
          <p:nvPr>
            <p:ph type="body" idx="1"/>
          </p:nvPr>
        </p:nvSpPr>
        <p:spPr>
          <a:xfrm>
            <a:off x="315375" y="104848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400" dirty="0"/>
              <a:t>Se considera hacer una </a:t>
            </a:r>
            <a:r>
              <a:rPr lang="es-PE" sz="1400" b="1" dirty="0"/>
              <a:t>aplicación de tipo cartilla virtual </a:t>
            </a:r>
            <a:r>
              <a:rPr lang="es-PE" sz="1400" dirty="0"/>
              <a:t>que permita ser consultada y presentada a nivel internacional, cuando se necesite visitar los establecimientos de salud ya sea pública y privada. </a:t>
            </a:r>
            <a:endParaRPr sz="1400" dirty="0"/>
          </a:p>
        </p:txBody>
      </p:sp>
      <p:sp>
        <p:nvSpPr>
          <p:cNvPr id="523" name="Google Shape;523;p21"/>
          <p:cNvSpPr txBox="1">
            <a:spLocks noGrp="1"/>
          </p:cNvSpPr>
          <p:nvPr>
            <p:ph type="body" idx="2"/>
          </p:nvPr>
        </p:nvSpPr>
        <p:spPr>
          <a:xfrm>
            <a:off x="3108862" y="104848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400" dirty="0"/>
              <a:t>El usuario deberá de ingresar su </a:t>
            </a:r>
            <a:r>
              <a:rPr lang="es-PE" sz="1400" b="1" dirty="0"/>
              <a:t>documento de identidad</a:t>
            </a:r>
            <a:r>
              <a:rPr lang="es-PE" sz="1400" dirty="0"/>
              <a:t> y tendrá la opción de guardar el tipo de vacuna que se está aplicando al ir a la enfermería de las unidades de salud locales con la dosis aplicada. Asimismo, se guardará fecha de aplicación y establecimiento donde se aplicó. </a:t>
            </a:r>
            <a:endParaRPr sz="1400" dirty="0"/>
          </a:p>
        </p:txBody>
      </p:sp>
      <p:sp>
        <p:nvSpPr>
          <p:cNvPr id="524" name="Google Shape;524;p21"/>
          <p:cNvSpPr txBox="1">
            <a:spLocks noGrp="1"/>
          </p:cNvSpPr>
          <p:nvPr>
            <p:ph type="body" idx="3"/>
          </p:nvPr>
        </p:nvSpPr>
        <p:spPr>
          <a:xfrm>
            <a:off x="6159525" y="1048480"/>
            <a:ext cx="2471700" cy="32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400" dirty="0"/>
              <a:t>Es un hecho que no se descartará la cartilla física, aún existen lugares donde la </a:t>
            </a:r>
            <a:r>
              <a:rPr lang="es-PE" sz="1400" b="1" dirty="0"/>
              <a:t>brecha tecnológica</a:t>
            </a:r>
            <a:r>
              <a:rPr lang="es-PE" sz="1400" dirty="0"/>
              <a:t> sigue presente. No obstante, el simple hecho de tener la data almacenada para su tratamiento y consulta mantendrá un mayor control de las poblaciones que están recibiendo el servicio de vacunas.</a:t>
            </a:r>
            <a:endParaRPr dirty="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400"/>
          </a:p>
        </p:txBody>
      </p:sp>
      <p:sp>
        <p:nvSpPr>
          <p:cNvPr id="525" name="Google Shape;525;p21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6"/>
          <p:cNvSpPr txBox="1">
            <a:spLocks noGrp="1"/>
          </p:cNvSpPr>
          <p:nvPr>
            <p:ph type="title"/>
          </p:nvPr>
        </p:nvSpPr>
        <p:spPr>
          <a:xfrm>
            <a:off x="1026729" y="87587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s-PE" sz="3600" dirty="0"/>
              <a:t>Diagrama de base de datos</a:t>
            </a:r>
            <a:endParaRPr sz="3600" dirty="0"/>
          </a:p>
        </p:txBody>
      </p:sp>
      <p:sp>
        <p:nvSpPr>
          <p:cNvPr id="664" name="Google Shape;66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11</a:t>
            </a:fld>
            <a:endParaRPr/>
          </a:p>
        </p:txBody>
      </p:sp>
      <p:pic>
        <p:nvPicPr>
          <p:cNvPr id="2" name="Imagen 2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67A073C8-BBD6-4283-B4C3-ADB6A04F5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18" y="807953"/>
            <a:ext cx="7671037" cy="337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00"/>
            <a:ext cx="9144000" cy="5143500"/>
          </a:xfrm>
          <a:prstGeom prst="rect">
            <a:avLst/>
          </a:prstGeom>
          <a:blipFill rotWithShape="1">
            <a:blip r:embed="rId5">
              <a:alphaModFix/>
            </a:blip>
            <a:tile tx="0" ty="0" sx="100000" sy="100000" flip="none" algn="tl"/>
          </a:blip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531" name="Google Shape;531;p22"/>
          <p:cNvSpPr txBox="1">
            <a:spLocks noGrp="1"/>
          </p:cNvSpPr>
          <p:nvPr>
            <p:ph type="title" idx="4294967295"/>
          </p:nvPr>
        </p:nvSpPr>
        <p:spPr>
          <a:xfrm>
            <a:off x="-38525" y="2359270"/>
            <a:ext cx="9144000" cy="1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 sz="8800" dirty="0">
                <a:solidFill>
                  <a:srgbClr val="28324A"/>
                </a:solidFill>
              </a:rPr>
              <a:t>3</a:t>
            </a:r>
            <a:r>
              <a:rPr lang="es-PE" sz="4000" dirty="0">
                <a:solidFill>
                  <a:srgbClr val="28324A"/>
                </a:solidFill>
              </a:rPr>
              <a:t> </a:t>
            </a:r>
            <a:br>
              <a:rPr lang="es-PE" sz="4000">
                <a:solidFill>
                  <a:srgbClr val="28324A"/>
                </a:solidFill>
              </a:rPr>
            </a:br>
            <a:r>
              <a:rPr lang="es-PE" sz="4000" dirty="0">
                <a:solidFill>
                  <a:srgbClr val="28324A"/>
                </a:solidFill>
              </a:rPr>
              <a:t>ALCANCE</a:t>
            </a:r>
            <a:br>
              <a:rPr lang="es-PE" sz="4000">
                <a:solidFill>
                  <a:srgbClr val="28324A"/>
                </a:solidFill>
              </a:rPr>
            </a:br>
            <a:r>
              <a:rPr lang="es-PE" sz="1800" b="0" dirty="0">
                <a:solidFill>
                  <a:srgbClr val="28324A"/>
                </a:solidFill>
              </a:rPr>
              <a:t>¿Cómo vamos a llegar a la población?</a:t>
            </a:r>
            <a:br>
              <a:rPr lang="es-PE" sz="1800" b="0">
                <a:solidFill>
                  <a:srgbClr val="28324A"/>
                </a:solidFill>
              </a:rPr>
            </a:br>
            <a:br>
              <a:rPr lang="es-PE" sz="1800">
                <a:solidFill>
                  <a:srgbClr val="28324A"/>
                </a:solidFill>
              </a:rPr>
            </a:br>
            <a:r>
              <a:rPr lang="es-PE" sz="2400" dirty="0">
                <a:solidFill>
                  <a:schemeClr val="lt1"/>
                </a:solidFill>
              </a:rPr>
              <a:t>PÚBLICO OBJETIVO</a:t>
            </a:r>
            <a:br>
              <a:rPr lang="es-PE" sz="2400" b="0">
                <a:solidFill>
                  <a:schemeClr val="lt1"/>
                </a:solidFill>
              </a:rPr>
            </a:br>
            <a:r>
              <a:rPr lang="es-PE" sz="2400" b="0" dirty="0">
                <a:solidFill>
                  <a:schemeClr val="lt1"/>
                </a:solidFill>
              </a:rPr>
              <a:t>Madres y padres de familia</a:t>
            </a:r>
            <a:br>
              <a:rPr lang="es-PE" sz="1800" b="0">
                <a:solidFill>
                  <a:schemeClr val="lt1"/>
                </a:solidFill>
              </a:rPr>
            </a:br>
            <a:endParaRPr sz="1800" b="0">
              <a:solidFill>
                <a:schemeClr val="lt1"/>
              </a:solidFill>
            </a:endParaRPr>
          </a:p>
        </p:txBody>
      </p:sp>
      <p:sp>
        <p:nvSpPr>
          <p:cNvPr id="532" name="Google Shape;532;p22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3"/>
          <p:cNvSpPr/>
          <p:nvPr/>
        </p:nvSpPr>
        <p:spPr>
          <a:xfrm>
            <a:off x="3021959" y="1214200"/>
            <a:ext cx="2903100" cy="2903100"/>
          </a:xfrm>
          <a:prstGeom prst="ellipse">
            <a:avLst/>
          </a:prstGeom>
          <a:noFill/>
          <a:ln w="9525" cap="flat" cmpd="sng">
            <a:solidFill>
              <a:srgbClr val="7F7F7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3"/>
          <p:cNvSpPr txBox="1">
            <a:spLocks noGrp="1"/>
          </p:cNvSpPr>
          <p:nvPr>
            <p:ph type="title"/>
          </p:nvPr>
        </p:nvSpPr>
        <p:spPr>
          <a:xfrm>
            <a:off x="1073700" y="0"/>
            <a:ext cx="6996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 sz="3600" dirty="0">
                <a:solidFill>
                  <a:srgbClr val="3C78D8"/>
                </a:solidFill>
              </a:rPr>
              <a:t>ALCANCE</a:t>
            </a:r>
            <a:endParaRPr sz="3600" dirty="0"/>
          </a:p>
        </p:txBody>
      </p:sp>
      <p:sp>
        <p:nvSpPr>
          <p:cNvPr id="539" name="Google Shape;539;p23"/>
          <p:cNvSpPr/>
          <p:nvPr/>
        </p:nvSpPr>
        <p:spPr>
          <a:xfrm rot="2700000">
            <a:off x="2658025" y="1637234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AFF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3"/>
          <p:cNvSpPr/>
          <p:nvPr/>
        </p:nvSpPr>
        <p:spPr>
          <a:xfrm rot="2700000">
            <a:off x="3807808" y="2787016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28324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3"/>
          <p:cNvSpPr/>
          <p:nvPr/>
        </p:nvSpPr>
        <p:spPr>
          <a:xfrm rot="-2700000">
            <a:off x="2657772" y="2786947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3"/>
          <p:cNvSpPr/>
          <p:nvPr/>
        </p:nvSpPr>
        <p:spPr>
          <a:xfrm rot="-2700000">
            <a:off x="3807555" y="1637165"/>
            <a:ext cx="2481945" cy="907501"/>
          </a:xfrm>
          <a:prstGeom prst="roundRect">
            <a:avLst>
              <a:gd name="adj" fmla="val 50000"/>
            </a:avLst>
          </a:prstGeom>
          <a:solidFill>
            <a:srgbClr val="00CE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3"/>
          <p:cNvSpPr/>
          <p:nvPr/>
        </p:nvSpPr>
        <p:spPr>
          <a:xfrm>
            <a:off x="3633789" y="1814998"/>
            <a:ext cx="1694400" cy="1694400"/>
          </a:xfrm>
          <a:prstGeom prst="ellipse">
            <a:avLst/>
          </a:prstGeom>
          <a:noFill/>
          <a:ln w="76200" cap="flat" cmpd="sng">
            <a:solidFill>
              <a:srgbClr val="7F7F7F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23"/>
          <p:cNvSpPr/>
          <p:nvPr/>
        </p:nvSpPr>
        <p:spPr>
          <a:xfrm>
            <a:off x="3632411" y="1824888"/>
            <a:ext cx="840300" cy="84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0"/>
                </a:moveTo>
                <a:cubicBezTo>
                  <a:pt x="53743" y="0"/>
                  <a:pt x="0" y="53743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lnTo>
                  <a:pt x="120000" y="0"/>
                </a:lnTo>
                <a:close/>
              </a:path>
            </a:pathLst>
          </a:custGeom>
          <a:solidFill>
            <a:srgbClr val="8EC4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3"/>
          <p:cNvSpPr/>
          <p:nvPr/>
        </p:nvSpPr>
        <p:spPr>
          <a:xfrm>
            <a:off x="3632411" y="2666172"/>
            <a:ext cx="840300" cy="84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66256"/>
                  <a:pt x="53743" y="120000"/>
                  <a:pt x="120000" y="120000"/>
                </a:cubicBezTo>
                <a:cubicBezTo>
                  <a:pt x="120000" y="0"/>
                  <a:pt x="120000" y="0"/>
                  <a:pt x="120000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3468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3"/>
          <p:cNvSpPr/>
          <p:nvPr/>
        </p:nvSpPr>
        <p:spPr>
          <a:xfrm>
            <a:off x="4472916" y="1824888"/>
            <a:ext cx="841500" cy="8415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cubicBezTo>
                  <a:pt x="0" y="120000"/>
                  <a:pt x="0" y="120000"/>
                  <a:pt x="0" y="120000"/>
                </a:cubicBezTo>
                <a:cubicBezTo>
                  <a:pt x="120000" y="120000"/>
                  <a:pt x="120000" y="120000"/>
                  <a:pt x="120000" y="120000"/>
                </a:cubicBezTo>
                <a:cubicBezTo>
                  <a:pt x="120000" y="53743"/>
                  <a:pt x="66256" y="0"/>
                  <a:pt x="0" y="0"/>
                </a:cubicBezTo>
                <a:close/>
              </a:path>
            </a:pathLst>
          </a:custGeom>
          <a:solidFill>
            <a:srgbClr val="00A7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3"/>
          <p:cNvSpPr/>
          <p:nvPr/>
        </p:nvSpPr>
        <p:spPr>
          <a:xfrm>
            <a:off x="4472916" y="2666172"/>
            <a:ext cx="841500" cy="840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cubicBezTo>
                  <a:pt x="66256" y="120000"/>
                  <a:pt x="120000" y="66256"/>
                  <a:pt x="120000" y="0"/>
                </a:cubicBezTo>
                <a:cubicBezTo>
                  <a:pt x="0" y="0"/>
                  <a:pt x="0" y="0"/>
                  <a:pt x="0" y="0"/>
                </a:cubicBezTo>
                <a:lnTo>
                  <a:pt x="0" y="120000"/>
                </a:lnTo>
                <a:close/>
              </a:path>
            </a:pathLst>
          </a:custGeom>
          <a:solidFill>
            <a:srgbClr val="1F273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3"/>
          <p:cNvSpPr/>
          <p:nvPr/>
        </p:nvSpPr>
        <p:spPr>
          <a:xfrm>
            <a:off x="3852560" y="2045785"/>
            <a:ext cx="1240800" cy="1240800"/>
          </a:xfrm>
          <a:prstGeom prst="ellipse">
            <a:avLst/>
          </a:prstGeom>
          <a:gradFill>
            <a:gsLst>
              <a:gs pos="0">
                <a:srgbClr val="FFFFFF"/>
              </a:gs>
              <a:gs pos="81000">
                <a:srgbClr val="EEEEEE"/>
              </a:gs>
              <a:gs pos="100000">
                <a:srgbClr val="D8D8D8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1005825" rIns="91425" bIns="45700" anchor="ctr" anchorCtr="1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49" name="Google Shape;549;p23"/>
          <p:cNvSpPr txBox="1"/>
          <p:nvPr/>
        </p:nvSpPr>
        <p:spPr>
          <a:xfrm rot="-2700000">
            <a:off x="2876569" y="3374057"/>
            <a:ext cx="1142967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PE" sz="800" b="0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Afiches y spots en medios y sobre todo, web de instituciones de salud.</a:t>
            </a:r>
            <a:endParaRPr sz="800" b="0" i="0" u="none" strike="noStrike" cap="none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50" name="Google Shape;550;p23"/>
          <p:cNvSpPr/>
          <p:nvPr/>
        </p:nvSpPr>
        <p:spPr>
          <a:xfrm>
            <a:off x="3751657" y="1311701"/>
            <a:ext cx="123900" cy="123900"/>
          </a:xfrm>
          <a:prstGeom prst="ellipse">
            <a:avLst/>
          </a:prstGeom>
          <a:solidFill>
            <a:srgbClr val="AFF000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3"/>
          <p:cNvSpPr/>
          <p:nvPr/>
        </p:nvSpPr>
        <p:spPr>
          <a:xfrm>
            <a:off x="5066754" y="1311701"/>
            <a:ext cx="123900" cy="123900"/>
          </a:xfrm>
          <a:prstGeom prst="ellipse">
            <a:avLst/>
          </a:prstGeom>
          <a:solidFill>
            <a:srgbClr val="00CEF6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3"/>
          <p:cNvSpPr/>
          <p:nvPr/>
        </p:nvSpPr>
        <p:spPr>
          <a:xfrm>
            <a:off x="5708039" y="1943931"/>
            <a:ext cx="123900" cy="123900"/>
          </a:xfrm>
          <a:prstGeom prst="ellipse">
            <a:avLst/>
          </a:prstGeom>
          <a:solidFill>
            <a:srgbClr val="00CEF6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3"/>
          <p:cNvSpPr/>
          <p:nvPr/>
        </p:nvSpPr>
        <p:spPr>
          <a:xfrm>
            <a:off x="5708039" y="3251593"/>
            <a:ext cx="123900" cy="123900"/>
          </a:xfrm>
          <a:prstGeom prst="ellipse">
            <a:avLst/>
          </a:prstGeom>
          <a:solidFill>
            <a:srgbClr val="28324A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3"/>
          <p:cNvSpPr/>
          <p:nvPr/>
        </p:nvSpPr>
        <p:spPr>
          <a:xfrm>
            <a:off x="3751657" y="3890258"/>
            <a:ext cx="123900" cy="123900"/>
          </a:xfrm>
          <a:prstGeom prst="ellipse">
            <a:avLst/>
          </a:prstGeom>
          <a:solidFill>
            <a:srgbClr val="3C78D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3"/>
          <p:cNvSpPr/>
          <p:nvPr/>
        </p:nvSpPr>
        <p:spPr>
          <a:xfrm>
            <a:off x="5066754" y="3890258"/>
            <a:ext cx="123900" cy="123900"/>
          </a:xfrm>
          <a:prstGeom prst="ellipse">
            <a:avLst/>
          </a:prstGeom>
          <a:solidFill>
            <a:srgbClr val="28324A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3"/>
          <p:cNvSpPr/>
          <p:nvPr/>
        </p:nvSpPr>
        <p:spPr>
          <a:xfrm>
            <a:off x="3108648" y="1943931"/>
            <a:ext cx="123900" cy="123900"/>
          </a:xfrm>
          <a:prstGeom prst="ellipse">
            <a:avLst/>
          </a:prstGeom>
          <a:solidFill>
            <a:srgbClr val="AFF000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3"/>
          <p:cNvSpPr/>
          <p:nvPr/>
        </p:nvSpPr>
        <p:spPr>
          <a:xfrm>
            <a:off x="3108648" y="3251593"/>
            <a:ext cx="123900" cy="123900"/>
          </a:xfrm>
          <a:prstGeom prst="ellipse">
            <a:avLst/>
          </a:prstGeom>
          <a:solidFill>
            <a:srgbClr val="3C78D8"/>
          </a:solidFill>
          <a:ln w="254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3"/>
          <p:cNvSpPr/>
          <p:nvPr/>
        </p:nvSpPr>
        <p:spPr>
          <a:xfrm rot="5400000">
            <a:off x="5645948" y="2403249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3"/>
          <p:cNvSpPr/>
          <p:nvPr/>
        </p:nvSpPr>
        <p:spPr>
          <a:xfrm rot="5400000">
            <a:off x="2776349" y="2403249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3"/>
          <p:cNvSpPr/>
          <p:nvPr/>
        </p:nvSpPr>
        <p:spPr>
          <a:xfrm>
            <a:off x="4211009" y="968449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3"/>
          <p:cNvSpPr/>
          <p:nvPr/>
        </p:nvSpPr>
        <p:spPr>
          <a:xfrm>
            <a:off x="4211009" y="3838047"/>
            <a:ext cx="525300" cy="525300"/>
          </a:xfrm>
          <a:prstGeom prst="ellipse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3"/>
          <p:cNvSpPr txBox="1"/>
          <p:nvPr/>
        </p:nvSpPr>
        <p:spPr>
          <a:xfrm rot="-2700000">
            <a:off x="4935249" y="1481512"/>
            <a:ext cx="1151028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PE" sz="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Afiches, volantes, entre otras. </a:t>
            </a:r>
            <a:endParaRPr sz="800" b="0" i="0" u="none" strike="noStrike" cap="none"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3" name="Google Shape;563;p23"/>
          <p:cNvSpPr txBox="1"/>
          <p:nvPr/>
        </p:nvSpPr>
        <p:spPr>
          <a:xfrm rot="2700000">
            <a:off x="2929199" y="1461828"/>
            <a:ext cx="1170969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PE" sz="800" b="0" i="0" u="none" strike="noStrike" cap="none" dirty="0">
                <a:solidFill>
                  <a:srgbClr val="59595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Las visitas en equipo han rendido excelentes resultados.</a:t>
            </a:r>
            <a:endParaRPr sz="800" b="0" i="0" u="none" strike="noStrike" cap="none" dirty="0">
              <a:solidFill>
                <a:srgbClr val="59595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64" name="Google Shape;564;p23"/>
          <p:cNvSpPr txBox="1"/>
          <p:nvPr/>
        </p:nvSpPr>
        <p:spPr>
          <a:xfrm rot="2700000">
            <a:off x="4890331" y="3529022"/>
            <a:ext cx="1166726" cy="324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s-PE" sz="800" b="0" i="0" u="none" strike="noStrike" cap="none" dirty="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Activaciones, perifoneo en calle, etc.</a:t>
            </a:r>
            <a:endParaRPr sz="800" b="0" i="0" u="none" strike="noStrike" cap="none" dirty="0">
              <a:solidFill>
                <a:srgbClr val="FFFFF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565" name="Google Shape;565;p23"/>
          <p:cNvGrpSpPr/>
          <p:nvPr/>
        </p:nvGrpSpPr>
        <p:grpSpPr>
          <a:xfrm>
            <a:off x="6242653" y="1106489"/>
            <a:ext cx="1932506" cy="647163"/>
            <a:chOff x="8578272" y="1488369"/>
            <a:chExt cx="2810100" cy="941054"/>
          </a:xfrm>
        </p:grpSpPr>
        <p:sp>
          <p:nvSpPr>
            <p:cNvPr id="566" name="Google Shape;566;p23"/>
            <p:cNvSpPr txBox="1"/>
            <p:nvPr/>
          </p:nvSpPr>
          <p:spPr>
            <a:xfrm>
              <a:off x="8578272" y="1844723"/>
              <a:ext cx="28008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PE" sz="1100" b="0" i="0" u="none" strike="noStrike" cap="none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Distribución de material gráfico en espacios de confluencia familiar y de salud. </a:t>
              </a:r>
              <a:endParaRPr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67" name="Google Shape;567;p23"/>
            <p:cNvSpPr txBox="1"/>
            <p:nvPr/>
          </p:nvSpPr>
          <p:spPr>
            <a:xfrm>
              <a:off x="8578272" y="1488369"/>
              <a:ext cx="281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PE" sz="1800" b="0" i="0" u="none" strike="noStrike" cap="none">
                  <a:solidFill>
                    <a:srgbClr val="00CEF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Piezas gráficas</a:t>
              </a:r>
              <a:endParaRPr sz="1800" b="0" i="0" u="none" strike="noStrike" cap="none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68" name="Google Shape;568;p23"/>
          <p:cNvGrpSpPr/>
          <p:nvPr/>
        </p:nvGrpSpPr>
        <p:grpSpPr>
          <a:xfrm>
            <a:off x="6243032" y="3261424"/>
            <a:ext cx="1932498" cy="647073"/>
            <a:chOff x="6426462" y="3475458"/>
            <a:chExt cx="2133000" cy="714209"/>
          </a:xfrm>
        </p:grpSpPr>
        <p:sp>
          <p:nvSpPr>
            <p:cNvPr id="569" name="Google Shape;569;p23"/>
            <p:cNvSpPr txBox="1"/>
            <p:nvPr/>
          </p:nvSpPr>
          <p:spPr>
            <a:xfrm>
              <a:off x="6426462" y="3745967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PE" sz="1100" b="0" i="0" u="none" strike="noStrike" cap="none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Difusión de campañas de Street Marketing en espacios estratégicos.</a:t>
              </a:r>
              <a:endParaRPr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0" name="Google Shape;570;p23"/>
            <p:cNvSpPr txBox="1"/>
            <p:nvPr/>
          </p:nvSpPr>
          <p:spPr>
            <a:xfrm>
              <a:off x="6426462" y="3475458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PE" sz="1800" b="0" i="0" u="none" strike="noStrike" cap="none">
                  <a:solidFill>
                    <a:srgbClr val="28324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Acciones BTL</a:t>
              </a:r>
              <a:endParaRPr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71" name="Google Shape;571;p23"/>
          <p:cNvGrpSpPr/>
          <p:nvPr/>
        </p:nvGrpSpPr>
        <p:grpSpPr>
          <a:xfrm>
            <a:off x="770511" y="1106488"/>
            <a:ext cx="1932507" cy="647163"/>
            <a:chOff x="8578271" y="1488369"/>
            <a:chExt cx="2810101" cy="941055"/>
          </a:xfrm>
        </p:grpSpPr>
        <p:sp>
          <p:nvSpPr>
            <p:cNvPr id="572" name="Google Shape;572;p23"/>
            <p:cNvSpPr txBox="1"/>
            <p:nvPr/>
          </p:nvSpPr>
          <p:spPr>
            <a:xfrm>
              <a:off x="8578271" y="1844724"/>
              <a:ext cx="2800799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PE" sz="1100" b="0" i="0" u="none" strike="noStrike" cap="none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Organización por equipos de padres para visitar casa por casa y ofrecer información sobre vacunación.</a:t>
              </a:r>
              <a:endParaRPr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3" name="Google Shape;573;p23"/>
            <p:cNvSpPr txBox="1"/>
            <p:nvPr/>
          </p:nvSpPr>
          <p:spPr>
            <a:xfrm>
              <a:off x="8578272" y="1488369"/>
              <a:ext cx="281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PE" sz="1800" b="0" i="0" u="none" strike="noStrike" cap="none">
                  <a:solidFill>
                    <a:srgbClr val="8EC4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Visitas a casas</a:t>
              </a:r>
              <a:endParaRPr sz="1800" b="0" i="0" u="none" strike="noStrike" cap="none">
                <a:solidFill>
                  <a:srgbClr val="8EC4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574" name="Google Shape;574;p23"/>
          <p:cNvGrpSpPr/>
          <p:nvPr/>
        </p:nvGrpSpPr>
        <p:grpSpPr>
          <a:xfrm>
            <a:off x="770598" y="3261424"/>
            <a:ext cx="1932498" cy="647073"/>
            <a:chOff x="386249" y="3475458"/>
            <a:chExt cx="2133000" cy="714209"/>
          </a:xfrm>
        </p:grpSpPr>
        <p:sp>
          <p:nvSpPr>
            <p:cNvPr id="575" name="Google Shape;575;p23"/>
            <p:cNvSpPr txBox="1"/>
            <p:nvPr/>
          </p:nvSpPr>
          <p:spPr>
            <a:xfrm>
              <a:off x="386249" y="3745967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s-PE" sz="1100" b="0" i="0" u="none" strike="noStrike" cap="none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Spots  en TV, radio y redes sociales.</a:t>
              </a:r>
              <a:endParaRPr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576" name="Google Shape;576;p23"/>
            <p:cNvSpPr txBox="1"/>
            <p:nvPr/>
          </p:nvSpPr>
          <p:spPr>
            <a:xfrm>
              <a:off x="386249" y="3475458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es-PE" sz="1600" b="0" i="0" u="none" strike="noStrike" cap="none">
                  <a:solidFill>
                    <a:srgbClr val="3468B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Cobertura en medios</a:t>
              </a:r>
              <a:endParaRPr sz="1600" b="0" i="0" u="none" strike="noStrike" cap="none">
                <a:solidFill>
                  <a:srgbClr val="3468BC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577" name="Google Shape;577;p2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13</a:t>
            </a:fld>
            <a:endParaRPr/>
          </a:p>
        </p:txBody>
      </p:sp>
      <p:pic>
        <p:nvPicPr>
          <p:cNvPr id="578" name="Google Shape;57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45776" y="2246441"/>
            <a:ext cx="852003" cy="85200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28324A"/>
            </a:outerShdw>
          </a:effectLst>
        </p:spPr>
      </p:pic>
      <p:sp>
        <p:nvSpPr>
          <p:cNvPr id="579" name="Google Shape;579;p23"/>
          <p:cNvSpPr/>
          <p:nvPr/>
        </p:nvSpPr>
        <p:spPr>
          <a:xfrm>
            <a:off x="4267751" y="1032640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rgbClr val="2832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0" name="Google Shape;580;p23"/>
          <p:cNvGrpSpPr/>
          <p:nvPr/>
        </p:nvGrpSpPr>
        <p:grpSpPr>
          <a:xfrm>
            <a:off x="5774680" y="2496260"/>
            <a:ext cx="280533" cy="332945"/>
            <a:chOff x="1246775" y="910975"/>
            <a:chExt cx="439650" cy="523900"/>
          </a:xfrm>
        </p:grpSpPr>
        <p:sp>
          <p:nvSpPr>
            <p:cNvPr id="581" name="Google Shape;581;p23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23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23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4" name="Google Shape;584;p23"/>
          <p:cNvGrpSpPr/>
          <p:nvPr/>
        </p:nvGrpSpPr>
        <p:grpSpPr>
          <a:xfrm>
            <a:off x="4279435" y="3960568"/>
            <a:ext cx="373210" cy="311220"/>
            <a:chOff x="6625350" y="1613750"/>
            <a:chExt cx="480525" cy="438400"/>
          </a:xfrm>
        </p:grpSpPr>
        <p:sp>
          <p:nvSpPr>
            <p:cNvPr id="585" name="Google Shape;585;p23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23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23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23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23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0" name="Google Shape;590;p23"/>
          <p:cNvGrpSpPr/>
          <p:nvPr/>
        </p:nvGrpSpPr>
        <p:grpSpPr>
          <a:xfrm>
            <a:off x="2873783" y="2534036"/>
            <a:ext cx="290913" cy="283651"/>
            <a:chOff x="2583325" y="2972875"/>
            <a:chExt cx="462850" cy="445750"/>
          </a:xfrm>
        </p:grpSpPr>
        <p:sp>
          <p:nvSpPr>
            <p:cNvPr id="591" name="Google Shape;591;p23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23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4"/>
          <p:cNvSpPr txBox="1">
            <a:spLocks noGrp="1"/>
          </p:cNvSpPr>
          <p:nvPr>
            <p:ph type="ctrTitle"/>
          </p:nvPr>
        </p:nvSpPr>
        <p:spPr>
          <a:xfrm>
            <a:off x="2445984" y="3254125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PE" sz="2800" dirty="0"/>
              <a:t>¿Por qué es importante una cartilla digital de vacunación?</a:t>
            </a:r>
            <a:endParaRPr sz="2800" dirty="0"/>
          </a:p>
        </p:txBody>
      </p:sp>
      <p:sp>
        <p:nvSpPr>
          <p:cNvPr id="598" name="Google Shape;598;p24"/>
          <p:cNvSpPr txBox="1"/>
          <p:nvPr/>
        </p:nvSpPr>
        <p:spPr>
          <a:xfrm>
            <a:off x="7380022" y="3639250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s-PE" sz="12000" b="1" i="0" u="none" strike="noStrike" cap="none" dirty="0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4</a:t>
            </a:r>
            <a:endParaRPr sz="12000" b="0" i="0" u="none" strike="noStrike" cap="none" dirty="0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2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25"/>
          <p:cNvSpPr txBox="1">
            <a:spLocks noGrp="1"/>
          </p:cNvSpPr>
          <p:nvPr>
            <p:ph type="title"/>
          </p:nvPr>
        </p:nvSpPr>
        <p:spPr>
          <a:xfrm>
            <a:off x="1047750" y="0"/>
            <a:ext cx="6996600" cy="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 sz="3600" dirty="0"/>
              <a:t>IMPORTANCIA</a:t>
            </a:r>
            <a:endParaRPr sz="3600" dirty="0"/>
          </a:p>
        </p:txBody>
      </p:sp>
      <p:grpSp>
        <p:nvGrpSpPr>
          <p:cNvPr id="605" name="Google Shape;605;p25"/>
          <p:cNvGrpSpPr/>
          <p:nvPr/>
        </p:nvGrpSpPr>
        <p:grpSpPr>
          <a:xfrm>
            <a:off x="3099624" y="949849"/>
            <a:ext cx="2944752" cy="3170450"/>
            <a:chOff x="2768474" y="949849"/>
            <a:chExt cx="2944752" cy="3170450"/>
          </a:xfrm>
        </p:grpSpPr>
        <p:sp>
          <p:nvSpPr>
            <p:cNvPr id="606" name="Google Shape;606;p25"/>
            <p:cNvSpPr/>
            <p:nvPr/>
          </p:nvSpPr>
          <p:spPr>
            <a:xfrm rot="5400000">
              <a:off x="2768474" y="949849"/>
              <a:ext cx="1706700" cy="1706700"/>
            </a:xfrm>
            <a:prstGeom prst="teardrop">
              <a:avLst>
                <a:gd name="adj" fmla="val 100000"/>
              </a:avLst>
            </a:pr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25"/>
            <p:cNvSpPr/>
            <p:nvPr/>
          </p:nvSpPr>
          <p:spPr>
            <a:xfrm rot="5400000" flipH="1">
              <a:off x="3109874" y="2754999"/>
              <a:ext cx="1365300" cy="1365300"/>
            </a:xfrm>
            <a:prstGeom prst="teardrop">
              <a:avLst>
                <a:gd name="adj" fmla="val 100000"/>
              </a:avLst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25"/>
            <p:cNvSpPr/>
            <p:nvPr/>
          </p:nvSpPr>
          <p:spPr>
            <a:xfrm rot="10800000">
              <a:off x="4573417" y="1713349"/>
              <a:ext cx="943200" cy="943200"/>
            </a:xfrm>
            <a:prstGeom prst="teardrop">
              <a:avLst>
                <a:gd name="adj" fmla="val 100000"/>
              </a:avLst>
            </a:pr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25"/>
            <p:cNvSpPr/>
            <p:nvPr/>
          </p:nvSpPr>
          <p:spPr>
            <a:xfrm flipH="1">
              <a:off x="4573526" y="2754999"/>
              <a:ext cx="1139700" cy="1139700"/>
            </a:xfrm>
            <a:prstGeom prst="teardrop">
              <a:avLst>
                <a:gd name="adj" fmla="val 100000"/>
              </a:avLst>
            </a:pr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0" name="Google Shape;610;p2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15</a:t>
            </a:fld>
            <a:endParaRPr/>
          </a:p>
        </p:txBody>
      </p:sp>
      <p:grpSp>
        <p:nvGrpSpPr>
          <p:cNvPr id="611" name="Google Shape;611;p25"/>
          <p:cNvGrpSpPr/>
          <p:nvPr/>
        </p:nvGrpSpPr>
        <p:grpSpPr>
          <a:xfrm>
            <a:off x="770511" y="1106488"/>
            <a:ext cx="1932507" cy="647163"/>
            <a:chOff x="8578271" y="1488369"/>
            <a:chExt cx="2810101" cy="941055"/>
          </a:xfrm>
        </p:grpSpPr>
        <p:sp>
          <p:nvSpPr>
            <p:cNvPr id="612" name="Google Shape;612;p25"/>
            <p:cNvSpPr txBox="1"/>
            <p:nvPr/>
          </p:nvSpPr>
          <p:spPr>
            <a:xfrm>
              <a:off x="8578271" y="1844724"/>
              <a:ext cx="2800799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100" b="0" i="0" u="none" strike="noStrike" cap="none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Podrá integrar entidades de salud pública y privada a nivel nacional.</a:t>
              </a:r>
              <a:endParaRPr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3" name="Google Shape;613;p25"/>
            <p:cNvSpPr txBox="1"/>
            <p:nvPr/>
          </p:nvSpPr>
          <p:spPr>
            <a:xfrm>
              <a:off x="8578272" y="1488369"/>
              <a:ext cx="281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PE" sz="1800" b="1" i="0" u="none" strike="noStrike" cap="none">
                  <a:solidFill>
                    <a:srgbClr val="8EC400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Integración</a:t>
              </a:r>
              <a:endParaRPr sz="1800" b="1" i="0" u="none" strike="noStrike" cap="none">
                <a:solidFill>
                  <a:srgbClr val="8EC400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14" name="Google Shape;614;p25"/>
          <p:cNvGrpSpPr/>
          <p:nvPr/>
        </p:nvGrpSpPr>
        <p:grpSpPr>
          <a:xfrm>
            <a:off x="6236402" y="1156036"/>
            <a:ext cx="1932506" cy="647163"/>
            <a:chOff x="8578272" y="1488369"/>
            <a:chExt cx="2810100" cy="941054"/>
          </a:xfrm>
        </p:grpSpPr>
        <p:sp>
          <p:nvSpPr>
            <p:cNvPr id="615" name="Google Shape;615;p25"/>
            <p:cNvSpPr txBox="1"/>
            <p:nvPr/>
          </p:nvSpPr>
          <p:spPr>
            <a:xfrm>
              <a:off x="8578272" y="1844723"/>
              <a:ext cx="28008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100" b="0" i="0" u="none" strike="noStrike" cap="none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Al estar ligado a un documento de identidad, es un banco de información actualizada.</a:t>
              </a:r>
              <a:endParaRPr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6" name="Google Shape;616;p25"/>
            <p:cNvSpPr txBox="1"/>
            <p:nvPr/>
          </p:nvSpPr>
          <p:spPr>
            <a:xfrm>
              <a:off x="8578272" y="1488369"/>
              <a:ext cx="2810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PE" sz="1800" b="1" i="0" u="none" strike="noStrike" cap="none">
                  <a:solidFill>
                    <a:srgbClr val="00CEF6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Actualizado</a:t>
              </a:r>
              <a:endParaRPr sz="1800" b="1" i="0" u="none" strike="noStrike" cap="none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17" name="Google Shape;617;p25"/>
          <p:cNvGrpSpPr/>
          <p:nvPr/>
        </p:nvGrpSpPr>
        <p:grpSpPr>
          <a:xfrm>
            <a:off x="6254293" y="2937869"/>
            <a:ext cx="1932498" cy="647073"/>
            <a:chOff x="6426462" y="3475458"/>
            <a:chExt cx="2133000" cy="714209"/>
          </a:xfrm>
        </p:grpSpPr>
        <p:sp>
          <p:nvSpPr>
            <p:cNvPr id="618" name="Google Shape;618;p25"/>
            <p:cNvSpPr txBox="1"/>
            <p:nvPr/>
          </p:nvSpPr>
          <p:spPr>
            <a:xfrm>
              <a:off x="6426462" y="3745967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100" b="0" i="0" u="none" strike="noStrike" cap="none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Se podrán evitar negligencias médicas.</a:t>
              </a:r>
              <a:endParaRPr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19" name="Google Shape;619;p25"/>
            <p:cNvSpPr txBox="1"/>
            <p:nvPr/>
          </p:nvSpPr>
          <p:spPr>
            <a:xfrm>
              <a:off x="6426462" y="3475458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PE" sz="1800" b="1" i="0" u="none" strike="noStrike" cap="none">
                  <a:solidFill>
                    <a:srgbClr val="28324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Buena salud</a:t>
              </a:r>
              <a:endParaRPr sz="1800" b="1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20" name="Google Shape;620;p25"/>
          <p:cNvGrpSpPr/>
          <p:nvPr/>
        </p:nvGrpSpPr>
        <p:grpSpPr>
          <a:xfrm>
            <a:off x="770520" y="3016325"/>
            <a:ext cx="1932498" cy="647073"/>
            <a:chOff x="386249" y="3475458"/>
            <a:chExt cx="2133000" cy="714209"/>
          </a:xfrm>
        </p:grpSpPr>
        <p:sp>
          <p:nvSpPr>
            <p:cNvPr id="621" name="Google Shape;621;p25"/>
            <p:cNvSpPr txBox="1"/>
            <p:nvPr/>
          </p:nvSpPr>
          <p:spPr>
            <a:xfrm>
              <a:off x="386249" y="3745967"/>
              <a:ext cx="2126100" cy="44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100" b="0" i="0" u="none" strike="noStrike" cap="none">
                  <a:solidFill>
                    <a:srgbClr val="3F3F3F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Contará con un calendario de las vacunas realizadas y aquellas por realizar además de refuerzos de estas.</a:t>
              </a:r>
              <a:endParaRPr sz="1100" b="0" i="0" u="none" strike="noStrike" cap="none">
                <a:solidFill>
                  <a:srgbClr val="3F3F3F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622" name="Google Shape;622;p25"/>
            <p:cNvSpPr txBox="1"/>
            <p:nvPr/>
          </p:nvSpPr>
          <p:spPr>
            <a:xfrm>
              <a:off x="386249" y="3475458"/>
              <a:ext cx="2133000" cy="303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es-PE" sz="1800" b="1" i="0" u="none" strike="noStrike" cap="none">
                  <a:solidFill>
                    <a:srgbClr val="3468BC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Calendario</a:t>
              </a:r>
              <a:endParaRPr sz="1800" b="1" i="0" u="none" strike="noStrike" cap="none">
                <a:solidFill>
                  <a:srgbClr val="3468BC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grpSp>
        <p:nvGrpSpPr>
          <p:cNvPr id="623" name="Google Shape;623;p25"/>
          <p:cNvGrpSpPr/>
          <p:nvPr/>
        </p:nvGrpSpPr>
        <p:grpSpPr>
          <a:xfrm>
            <a:off x="3790081" y="3142128"/>
            <a:ext cx="654507" cy="641596"/>
            <a:chOff x="5983625" y="301625"/>
            <a:chExt cx="403000" cy="395050"/>
          </a:xfrm>
        </p:grpSpPr>
        <p:sp>
          <p:nvSpPr>
            <p:cNvPr id="624" name="Google Shape;624;p25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5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5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5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5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5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25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5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5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5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5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5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5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5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25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25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25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25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25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25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" name="Google Shape;644;p25"/>
          <p:cNvGrpSpPr/>
          <p:nvPr/>
        </p:nvGrpSpPr>
        <p:grpSpPr>
          <a:xfrm>
            <a:off x="5107172" y="1945642"/>
            <a:ext cx="525001" cy="524208"/>
            <a:chOff x="6660750" y="298550"/>
            <a:chExt cx="396900" cy="396300"/>
          </a:xfrm>
        </p:grpSpPr>
        <p:sp>
          <p:nvSpPr>
            <p:cNvPr id="645" name="Google Shape;645;p25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25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7" name="Google Shape;647;p25"/>
          <p:cNvGrpSpPr/>
          <p:nvPr/>
        </p:nvGrpSpPr>
        <p:grpSpPr>
          <a:xfrm>
            <a:off x="5175154" y="2989534"/>
            <a:ext cx="525001" cy="543744"/>
            <a:chOff x="611175" y="2326900"/>
            <a:chExt cx="362700" cy="389575"/>
          </a:xfrm>
        </p:grpSpPr>
        <p:sp>
          <p:nvSpPr>
            <p:cNvPr id="648" name="Google Shape;648;p25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25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25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25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2" name="Google Shape;652;p25"/>
          <p:cNvGrpSpPr/>
          <p:nvPr/>
        </p:nvGrpSpPr>
        <p:grpSpPr>
          <a:xfrm>
            <a:off x="3493875" y="1391285"/>
            <a:ext cx="907714" cy="870718"/>
            <a:chOff x="5241175" y="4959100"/>
            <a:chExt cx="539775" cy="517775"/>
          </a:xfrm>
        </p:grpSpPr>
        <p:sp>
          <p:nvSpPr>
            <p:cNvPr id="653" name="Google Shape;653;p25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25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25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25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25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25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2832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6"/>
          <p:cNvSpPr txBox="1">
            <a:spLocks noGrp="1"/>
          </p:cNvSpPr>
          <p:nvPr>
            <p:ph type="title"/>
          </p:nvPr>
        </p:nvSpPr>
        <p:spPr>
          <a:xfrm>
            <a:off x="1026729" y="87587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 sz="3600" dirty="0"/>
              <a:t>FUNCIONALIDAD</a:t>
            </a:r>
            <a:endParaRPr sz="3600" dirty="0"/>
          </a:p>
        </p:txBody>
      </p:sp>
      <p:sp>
        <p:nvSpPr>
          <p:cNvPr id="664" name="Google Shape;66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16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2558049" y="3795047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PE" sz="2400" dirty="0">
                <a:hlinkClick r:id="rId3"/>
              </a:rPr>
              <a:t>https://youtu.be/lrxx0ha3i8w</a:t>
            </a:r>
            <a:r>
              <a:rPr lang="es-PE" sz="2400" dirty="0"/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8060" r="31156" b="15083"/>
          <a:stretch/>
        </p:blipFill>
        <p:spPr>
          <a:xfrm>
            <a:off x="2639567" y="803387"/>
            <a:ext cx="3923340" cy="2737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6"/>
          <p:cNvSpPr txBox="1">
            <a:spLocks noGrp="1"/>
          </p:cNvSpPr>
          <p:nvPr>
            <p:ph type="title"/>
          </p:nvPr>
        </p:nvSpPr>
        <p:spPr>
          <a:xfrm>
            <a:off x="1026729" y="87587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 sz="3600" dirty="0"/>
              <a:t>PROTOTIPO</a:t>
            </a:r>
            <a:endParaRPr sz="3600" dirty="0"/>
          </a:p>
        </p:txBody>
      </p:sp>
      <p:sp>
        <p:nvSpPr>
          <p:cNvPr id="664" name="Google Shape;66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17</a:t>
            </a:fld>
            <a:endParaRPr/>
          </a:p>
        </p:txBody>
      </p:sp>
      <p:sp>
        <p:nvSpPr>
          <p:cNvPr id="2" name="CuadroTexto 1"/>
          <p:cNvSpPr txBox="1"/>
          <p:nvPr/>
        </p:nvSpPr>
        <p:spPr>
          <a:xfrm>
            <a:off x="1492555" y="3485072"/>
            <a:ext cx="75300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SV" dirty="0">
                <a:hlinkClick r:id="rId3"/>
              </a:rPr>
              <a:t>https://github.com/lmihaerutsuki/theblockchainchallenge/blob/master/vccsys.pdf</a:t>
            </a:r>
            <a:endParaRPr lang="es-PE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1428" t="14629" r="22285" b="4000"/>
          <a:stretch/>
        </p:blipFill>
        <p:spPr>
          <a:xfrm>
            <a:off x="3239991" y="983129"/>
            <a:ext cx="2570076" cy="232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1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6"/>
          <p:cNvSpPr txBox="1">
            <a:spLocks noGrp="1"/>
          </p:cNvSpPr>
          <p:nvPr>
            <p:ph type="title"/>
          </p:nvPr>
        </p:nvSpPr>
        <p:spPr>
          <a:xfrm>
            <a:off x="1026729" y="87587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 sz="3600" dirty="0"/>
              <a:t>CONTEXTO</a:t>
            </a:r>
            <a:endParaRPr sz="3600" dirty="0"/>
          </a:p>
        </p:txBody>
      </p:sp>
      <p:sp>
        <p:nvSpPr>
          <p:cNvPr id="664" name="Google Shape;664;p2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18</a:t>
            </a:fld>
            <a:endParaRPr/>
          </a:p>
        </p:txBody>
      </p:sp>
      <p:grpSp>
        <p:nvGrpSpPr>
          <p:cNvPr id="665" name="Google Shape;665;p26"/>
          <p:cNvGrpSpPr/>
          <p:nvPr/>
        </p:nvGrpSpPr>
        <p:grpSpPr>
          <a:xfrm>
            <a:off x="345686" y="1401197"/>
            <a:ext cx="8482872" cy="2459343"/>
            <a:chOff x="2565" y="603720"/>
            <a:chExt cx="8482872" cy="2459343"/>
          </a:xfrm>
        </p:grpSpPr>
        <p:sp>
          <p:nvSpPr>
            <p:cNvPr id="666" name="Google Shape;666;p26"/>
            <p:cNvSpPr/>
            <p:nvPr/>
          </p:nvSpPr>
          <p:spPr>
            <a:xfrm>
              <a:off x="2565" y="1302049"/>
              <a:ext cx="1341010" cy="110605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D59F3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6"/>
            <p:cNvSpPr txBox="1"/>
            <p:nvPr/>
          </p:nvSpPr>
          <p:spPr>
            <a:xfrm>
              <a:off x="28018" y="1327502"/>
              <a:ext cx="1290104" cy="818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25" tIns="17125" rIns="17125" bIns="171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es-PE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Delegación de recursos, sostenibilidad financiera y transparencia en rendición de cuentas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26"/>
            <p:cNvSpPr/>
            <p:nvPr/>
          </p:nvSpPr>
          <p:spPr>
            <a:xfrm>
              <a:off x="745268" y="1526294"/>
              <a:ext cx="1536769" cy="15367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0" y="88235"/>
                  </a:moveTo>
                  <a:lnTo>
                    <a:pt x="13962" y="86145"/>
                  </a:lnTo>
                  <a:lnTo>
                    <a:pt x="13962" y="86145"/>
                  </a:lnTo>
                  <a:cubicBezTo>
                    <a:pt x="22752" y="101623"/>
                    <a:pt x="38732" y="111649"/>
                    <a:pt x="56493" y="112828"/>
                  </a:cubicBezTo>
                  <a:cubicBezTo>
                    <a:pt x="74255" y="114007"/>
                    <a:pt x="91420" y="106181"/>
                    <a:pt x="102179" y="92000"/>
                  </a:cubicBezTo>
                  <a:lnTo>
                    <a:pt x="99740" y="90615"/>
                  </a:lnTo>
                  <a:lnTo>
                    <a:pt x="107879" y="87190"/>
                  </a:lnTo>
                  <a:lnTo>
                    <a:pt x="108330" y="95494"/>
                  </a:lnTo>
                  <a:lnTo>
                    <a:pt x="105890" y="94108"/>
                  </a:lnTo>
                  <a:lnTo>
                    <a:pt x="105890" y="94108"/>
                  </a:lnTo>
                  <a:cubicBezTo>
                    <a:pt x="94363" y="109617"/>
                    <a:pt x="75782" y="118255"/>
                    <a:pt x="56495" y="117070"/>
                  </a:cubicBezTo>
                  <a:cubicBezTo>
                    <a:pt x="37207" y="115885"/>
                    <a:pt x="19823" y="105039"/>
                    <a:pt x="10280" y="88235"/>
                  </a:cubicBezTo>
                  <a:close/>
                </a:path>
              </a:pathLst>
            </a:custGeom>
            <a:solidFill>
              <a:srgbClr val="D59F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6"/>
            <p:cNvSpPr/>
            <p:nvPr/>
          </p:nvSpPr>
          <p:spPr>
            <a:xfrm>
              <a:off x="300567" y="2171091"/>
              <a:ext cx="1192008" cy="474022"/>
            </a:xfrm>
            <a:prstGeom prst="roundRect">
              <a:avLst>
                <a:gd name="adj" fmla="val 10000"/>
              </a:avLst>
            </a:prstGeom>
            <a:solidFill>
              <a:srgbClr val="BDF32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6"/>
            <p:cNvSpPr txBox="1"/>
            <p:nvPr/>
          </p:nvSpPr>
          <p:spPr>
            <a:xfrm>
              <a:off x="314451" y="2184975"/>
              <a:ext cx="1164240" cy="446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2700" rIns="190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Acciones gubernamentales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26"/>
            <p:cNvSpPr/>
            <p:nvPr/>
          </p:nvSpPr>
          <p:spPr>
            <a:xfrm>
              <a:off x="1750780" y="1302049"/>
              <a:ext cx="1341010" cy="110605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8BAB4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6"/>
            <p:cNvSpPr txBox="1"/>
            <p:nvPr/>
          </p:nvSpPr>
          <p:spPr>
            <a:xfrm>
              <a:off x="1776233" y="1564513"/>
              <a:ext cx="1290104" cy="818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25" tIns="17125" rIns="17125" bIns="171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es-PE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Campañas para reforzar el valor de las vacunas y combatir el desconocimiento frente a ellas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26"/>
            <p:cNvSpPr/>
            <p:nvPr/>
          </p:nvSpPr>
          <p:spPr>
            <a:xfrm>
              <a:off x="2482308" y="603720"/>
              <a:ext cx="1708120" cy="17081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34" y="31625"/>
                  </a:moveTo>
                  <a:lnTo>
                    <a:pt x="10034" y="31625"/>
                  </a:lnTo>
                  <a:cubicBezTo>
                    <a:pt x="19688" y="14625"/>
                    <a:pt x="37323" y="3700"/>
                    <a:pt x="56844" y="2626"/>
                  </a:cubicBezTo>
                  <a:cubicBezTo>
                    <a:pt x="76364" y="1552"/>
                    <a:pt x="95092" y="10477"/>
                    <a:pt x="106552" y="26315"/>
                  </a:cubicBezTo>
                  <a:lnTo>
                    <a:pt x="108750" y="25067"/>
                  </a:lnTo>
                  <a:lnTo>
                    <a:pt x="108310" y="32565"/>
                  </a:lnTo>
                  <a:lnTo>
                    <a:pt x="101022" y="29456"/>
                  </a:lnTo>
                  <a:lnTo>
                    <a:pt x="103219" y="28209"/>
                  </a:lnTo>
                  <a:lnTo>
                    <a:pt x="103219" y="28209"/>
                  </a:lnTo>
                  <a:cubicBezTo>
                    <a:pt x="92446" y="13564"/>
                    <a:pt x="74991" y="5371"/>
                    <a:pt x="56843" y="6441"/>
                  </a:cubicBezTo>
                  <a:cubicBezTo>
                    <a:pt x="38695" y="7511"/>
                    <a:pt x="22323" y="17697"/>
                    <a:pt x="13346" y="33506"/>
                  </a:cubicBezTo>
                  <a:close/>
                </a:path>
              </a:pathLst>
            </a:custGeom>
            <a:solidFill>
              <a:srgbClr val="8BAB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6"/>
            <p:cNvSpPr/>
            <p:nvPr/>
          </p:nvSpPr>
          <p:spPr>
            <a:xfrm>
              <a:off x="2048783" y="1065038"/>
              <a:ext cx="1192008" cy="474022"/>
            </a:xfrm>
            <a:prstGeom prst="roundRect">
              <a:avLst>
                <a:gd name="adj" fmla="val 10000"/>
              </a:avLst>
            </a:prstGeom>
            <a:solidFill>
              <a:srgbClr val="32D8C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6"/>
            <p:cNvSpPr txBox="1"/>
            <p:nvPr/>
          </p:nvSpPr>
          <p:spPr>
            <a:xfrm>
              <a:off x="2062667" y="1078922"/>
              <a:ext cx="1164240" cy="446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2700" rIns="190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Estrategias comunicativas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26"/>
            <p:cNvSpPr/>
            <p:nvPr/>
          </p:nvSpPr>
          <p:spPr>
            <a:xfrm>
              <a:off x="3498996" y="1302049"/>
              <a:ext cx="1341010" cy="110605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55A7B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6"/>
            <p:cNvSpPr txBox="1"/>
            <p:nvPr/>
          </p:nvSpPr>
          <p:spPr>
            <a:xfrm>
              <a:off x="3524449" y="1327502"/>
              <a:ext cx="1290104" cy="818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25" tIns="17125" rIns="17125" bIns="171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es-PE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Capacitación del cuerpo médico/administrativo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26"/>
            <p:cNvSpPr/>
            <p:nvPr/>
          </p:nvSpPr>
          <p:spPr>
            <a:xfrm>
              <a:off x="4241699" y="1526294"/>
              <a:ext cx="1536769" cy="153676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0" y="88235"/>
                  </a:moveTo>
                  <a:lnTo>
                    <a:pt x="13962" y="86145"/>
                  </a:lnTo>
                  <a:lnTo>
                    <a:pt x="13962" y="86145"/>
                  </a:lnTo>
                  <a:cubicBezTo>
                    <a:pt x="22752" y="101623"/>
                    <a:pt x="38732" y="111649"/>
                    <a:pt x="56493" y="112828"/>
                  </a:cubicBezTo>
                  <a:cubicBezTo>
                    <a:pt x="74255" y="114007"/>
                    <a:pt x="91420" y="106181"/>
                    <a:pt x="102179" y="92000"/>
                  </a:cubicBezTo>
                  <a:lnTo>
                    <a:pt x="99740" y="90615"/>
                  </a:lnTo>
                  <a:lnTo>
                    <a:pt x="107879" y="87190"/>
                  </a:lnTo>
                  <a:lnTo>
                    <a:pt x="108330" y="95494"/>
                  </a:lnTo>
                  <a:lnTo>
                    <a:pt x="105890" y="94108"/>
                  </a:lnTo>
                  <a:lnTo>
                    <a:pt x="105890" y="94108"/>
                  </a:lnTo>
                  <a:cubicBezTo>
                    <a:pt x="94363" y="109617"/>
                    <a:pt x="75782" y="118255"/>
                    <a:pt x="56495" y="117070"/>
                  </a:cubicBezTo>
                  <a:cubicBezTo>
                    <a:pt x="37207" y="115885"/>
                    <a:pt x="19823" y="105039"/>
                    <a:pt x="10280" y="88235"/>
                  </a:cubicBezTo>
                  <a:close/>
                </a:path>
              </a:pathLst>
            </a:custGeom>
            <a:solidFill>
              <a:srgbClr val="55A7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6"/>
            <p:cNvSpPr/>
            <p:nvPr/>
          </p:nvSpPr>
          <p:spPr>
            <a:xfrm>
              <a:off x="3796998" y="2171091"/>
              <a:ext cx="1192008" cy="474022"/>
            </a:xfrm>
            <a:prstGeom prst="roundRect">
              <a:avLst>
                <a:gd name="adj" fmla="val 10000"/>
              </a:avLst>
            </a:prstGeom>
            <a:solidFill>
              <a:srgbClr val="44DBF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6"/>
            <p:cNvSpPr txBox="1"/>
            <p:nvPr/>
          </p:nvSpPr>
          <p:spPr>
            <a:xfrm>
              <a:off x="3810882" y="2184975"/>
              <a:ext cx="1164240" cy="446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2700" rIns="190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Trabajadores del sector salud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6"/>
            <p:cNvSpPr/>
            <p:nvPr/>
          </p:nvSpPr>
          <p:spPr>
            <a:xfrm>
              <a:off x="5247212" y="1302049"/>
              <a:ext cx="1341010" cy="110605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8B81D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6"/>
            <p:cNvSpPr txBox="1"/>
            <p:nvPr/>
          </p:nvSpPr>
          <p:spPr>
            <a:xfrm>
              <a:off x="5272665" y="1564513"/>
              <a:ext cx="1290104" cy="818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25" tIns="17125" rIns="17125" bIns="171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es-PE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Monitoreo de cadena en frío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6"/>
            <p:cNvSpPr/>
            <p:nvPr/>
          </p:nvSpPr>
          <p:spPr>
            <a:xfrm>
              <a:off x="5978739" y="603720"/>
              <a:ext cx="1708120" cy="170812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34" y="31625"/>
                  </a:moveTo>
                  <a:lnTo>
                    <a:pt x="10034" y="31625"/>
                  </a:lnTo>
                  <a:cubicBezTo>
                    <a:pt x="19688" y="14625"/>
                    <a:pt x="37323" y="3700"/>
                    <a:pt x="56844" y="2626"/>
                  </a:cubicBezTo>
                  <a:cubicBezTo>
                    <a:pt x="76364" y="1552"/>
                    <a:pt x="95092" y="10477"/>
                    <a:pt x="106552" y="26315"/>
                  </a:cubicBezTo>
                  <a:lnTo>
                    <a:pt x="108750" y="25067"/>
                  </a:lnTo>
                  <a:lnTo>
                    <a:pt x="108310" y="32565"/>
                  </a:lnTo>
                  <a:lnTo>
                    <a:pt x="101022" y="29456"/>
                  </a:lnTo>
                  <a:lnTo>
                    <a:pt x="103219" y="28209"/>
                  </a:lnTo>
                  <a:lnTo>
                    <a:pt x="103219" y="28209"/>
                  </a:lnTo>
                  <a:cubicBezTo>
                    <a:pt x="92446" y="13564"/>
                    <a:pt x="74991" y="5371"/>
                    <a:pt x="56843" y="6441"/>
                  </a:cubicBezTo>
                  <a:cubicBezTo>
                    <a:pt x="38695" y="7511"/>
                    <a:pt x="22323" y="17697"/>
                    <a:pt x="13346" y="33506"/>
                  </a:cubicBezTo>
                  <a:close/>
                </a:path>
              </a:pathLst>
            </a:custGeom>
            <a:solidFill>
              <a:srgbClr val="8B81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6"/>
            <p:cNvSpPr/>
            <p:nvPr/>
          </p:nvSpPr>
          <p:spPr>
            <a:xfrm>
              <a:off x="5545214" y="1065038"/>
              <a:ext cx="1192008" cy="474022"/>
            </a:xfrm>
            <a:prstGeom prst="roundRect">
              <a:avLst>
                <a:gd name="adj" fmla="val 10000"/>
              </a:avLst>
            </a:prstGeom>
            <a:solidFill>
              <a:srgbClr val="3C78D8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6"/>
            <p:cNvSpPr txBox="1"/>
            <p:nvPr/>
          </p:nvSpPr>
          <p:spPr>
            <a:xfrm>
              <a:off x="5559098" y="1078922"/>
              <a:ext cx="1164240" cy="446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2700" rIns="190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Mantenimiento adecuado de las vacunas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26"/>
            <p:cNvSpPr/>
            <p:nvPr/>
          </p:nvSpPr>
          <p:spPr>
            <a:xfrm>
              <a:off x="6995427" y="1302049"/>
              <a:ext cx="1341010" cy="1106052"/>
            </a:xfrm>
            <a:prstGeom prst="roundRect">
              <a:avLst>
                <a:gd name="adj" fmla="val 10000"/>
              </a:avLst>
            </a:prstGeom>
            <a:solidFill>
              <a:schemeClr val="lt1">
                <a:alpha val="89803"/>
              </a:schemeClr>
            </a:solidFill>
            <a:ln w="25400" cap="flat" cmpd="sng">
              <a:solidFill>
                <a:srgbClr val="96303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6"/>
            <p:cNvSpPr txBox="1"/>
            <p:nvPr/>
          </p:nvSpPr>
          <p:spPr>
            <a:xfrm>
              <a:off x="7020880" y="1327502"/>
              <a:ext cx="1290104" cy="8181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125" tIns="17125" rIns="17125" bIns="17125" anchor="t" anchorCtr="0">
              <a:noAutofit/>
            </a:bodyPr>
            <a:lstStyle/>
            <a:p>
              <a:pPr marL="57150" marR="0" lvl="1" indent="-5715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Char char="••"/>
              </a:pPr>
              <a:r>
                <a:rPr lang="es-PE" sz="9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Aceptación de la vacuna y cobertura alcanzada</a:t>
              </a:r>
              <a:endPara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6"/>
            <p:cNvSpPr/>
            <p:nvPr/>
          </p:nvSpPr>
          <p:spPr>
            <a:xfrm>
              <a:off x="7293429" y="2171091"/>
              <a:ext cx="1192008" cy="474022"/>
            </a:xfrm>
            <a:prstGeom prst="roundRect">
              <a:avLst>
                <a:gd name="adj" fmla="val 10000"/>
              </a:avLst>
            </a:prstGeom>
            <a:solidFill>
              <a:srgbClr val="32D8C0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6"/>
            <p:cNvSpPr txBox="1"/>
            <p:nvPr/>
          </p:nvSpPr>
          <p:spPr>
            <a:xfrm>
              <a:off x="7307313" y="2184975"/>
              <a:ext cx="1164240" cy="4462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2700" rIns="19050" bIns="12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PE" sz="10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Impacto</a:t>
              </a:r>
              <a:endParaRPr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003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7"/>
          <p:cNvSpPr txBox="1">
            <a:spLocks noGrp="1"/>
          </p:cNvSpPr>
          <p:nvPr>
            <p:ph type="ctrTitle" idx="4294967295"/>
          </p:nvPr>
        </p:nvSpPr>
        <p:spPr>
          <a:xfrm>
            <a:off x="185467" y="1691172"/>
            <a:ext cx="3230592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s-PE" sz="10000" b="1" i="0" u="none" strike="noStrike" cap="none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95%</a:t>
            </a:r>
            <a:endParaRPr sz="10000" b="1" i="0" u="none" strike="noStrike" cap="none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5" name="Google Shape;695;p27"/>
          <p:cNvSpPr txBox="1">
            <a:spLocks noGrp="1"/>
          </p:cNvSpPr>
          <p:nvPr>
            <p:ph type="subTitle" idx="4294967295"/>
          </p:nvPr>
        </p:nvSpPr>
        <p:spPr>
          <a:xfrm>
            <a:off x="504645" y="2559557"/>
            <a:ext cx="1755475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None/>
            </a:pPr>
            <a:r>
              <a:rPr lang="es-PE" sz="2000" b="1" i="0" u="none" strike="noStrike" cap="none" dirty="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RECORDAR</a:t>
            </a:r>
            <a:endParaRPr dirty="0"/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None/>
            </a:pPr>
            <a:r>
              <a:rPr lang="es-PE" sz="1200" b="1" i="0" u="none" strike="noStrike" cap="none" dirty="0">
                <a:solidFill>
                  <a:srgbClr val="3C78D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es el objetivo mundial en cobertura de inmunización. Con una cartilla digital estaríamos beneficiando, en el caso del Perú, a más de 82 mil niños y niñas (vacuna anti polio).</a:t>
            </a:r>
            <a:endParaRPr sz="1200" b="1" i="0" u="none" strike="noStrike" cap="none" dirty="0">
              <a:solidFill>
                <a:srgbClr val="3C78D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696" name="Google Shape;696;p2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19</a:t>
            </a:fld>
            <a:endParaRPr/>
          </a:p>
        </p:txBody>
      </p:sp>
      <p:pic>
        <p:nvPicPr>
          <p:cNvPr id="697" name="Google Shape;69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2391" y="1393765"/>
            <a:ext cx="5394384" cy="367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13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/>
              <a:t>EQUIPO LEBEN TEAM</a:t>
            </a:r>
            <a:endParaRPr/>
          </a:p>
        </p:txBody>
      </p:sp>
      <p:sp>
        <p:nvSpPr>
          <p:cNvPr id="429" name="Google Shape;429;p13"/>
          <p:cNvSpPr txBox="1"/>
          <p:nvPr/>
        </p:nvSpPr>
        <p:spPr>
          <a:xfrm>
            <a:off x="1047750" y="968550"/>
            <a:ext cx="32346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200" b="1" i="0" u="none" strike="noStrike" cap="none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SANDRA BUSTAMANTE PARODI	</a:t>
            </a:r>
            <a:endParaRPr sz="1200" b="0" i="0" u="none" strike="noStrike" cap="none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ju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s-PE" sz="1200" b="0" i="0" u="none" strike="noStrike" cap="none" dirty="0">
                <a:solidFill>
                  <a:srgbClr val="28324A"/>
                </a:solidFill>
                <a:latin typeface="Source Sans Pro" panose="020B0604020202020204" charset="0"/>
                <a:ea typeface="Source Sans Pro"/>
                <a:cs typeface="Source Sans Pro"/>
                <a:sym typeface="Source Sans Pro"/>
              </a:rPr>
              <a:t>Magíster en Comunicaciones por la Pontificia Universidad Católica del Perú.</a:t>
            </a:r>
            <a:r>
              <a:rPr lang="es-PE" sz="1200" dirty="0">
                <a:solidFill>
                  <a:srgbClr val="28324A"/>
                </a:solidFill>
                <a:latin typeface="Source Sans Pro" panose="020B0604020202020204" charset="0"/>
                <a:ea typeface="Source Sans Pro"/>
                <a:cs typeface="Source Sans Pro"/>
                <a:sym typeface="Source Sans Pro"/>
              </a:rPr>
              <a:t> </a:t>
            </a:r>
            <a:endParaRPr sz="1200" dirty="0">
              <a:latin typeface="Source Sans Pro" panose="020B0604020202020204" charset="0"/>
            </a:endParaRPr>
          </a:p>
          <a:p>
            <a:pPr algn="just">
              <a:spcBef>
                <a:spcPts val="600"/>
              </a:spcBef>
              <a:buClr>
                <a:schemeClr val="dk1"/>
              </a:buClr>
              <a:buSzPts val="1100"/>
            </a:pPr>
            <a:r>
              <a:rPr lang="es-PE" sz="1200" b="0" i="0" u="none" strike="noStrike" cap="none" dirty="0">
                <a:solidFill>
                  <a:srgbClr val="28324A"/>
                </a:solidFill>
                <a:latin typeface="Source Sans Pro" panose="020B0604020202020204" charset="0"/>
                <a:ea typeface="Source Sans Pro"/>
                <a:cs typeface="Source Sans Pro"/>
                <a:sym typeface="Source Sans Pro"/>
              </a:rPr>
              <a:t>Actualmente, es docente principal en la Carrera de Comunicaciones de la Universidad San Ignacio de Loyola (Lima, Perú).</a:t>
            </a:r>
            <a:r>
              <a:rPr lang="es-PE" sz="1200" dirty="0">
                <a:solidFill>
                  <a:srgbClr val="28324A"/>
                </a:solidFill>
                <a:latin typeface="Source Sans Pro" panose="020B0604020202020204" charset="0"/>
                <a:ea typeface="Source Sans Pro"/>
                <a:cs typeface="Source Sans Pro"/>
                <a:sym typeface="Source Sans Pro"/>
              </a:rPr>
              <a:t> </a:t>
            </a:r>
            <a:endParaRPr sz="1200" b="0" i="0" u="none" strike="noStrike" cap="none" dirty="0">
              <a:solidFill>
                <a:srgbClr val="28324A"/>
              </a:solidFill>
              <a:latin typeface="Source Sans Pro" panose="020B0604020202020204" charset="0"/>
              <a:ea typeface="Source Sans Pro"/>
              <a:cs typeface="Source Sans Pro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200" b="0" i="0" u="none" strike="noStrike" cap="none" dirty="0">
                <a:solidFill>
                  <a:srgbClr val="28324A"/>
                </a:solidFill>
                <a:latin typeface="Source Sans Pro" panose="020B0604020202020204" charset="0"/>
                <a:ea typeface="Source Sans Pro"/>
                <a:cs typeface="Source Sans Pro"/>
                <a:sym typeface="Source Sans Pro"/>
              </a:rPr>
              <a:t>Su interés principal es la escritura creativa y el empoderamiento de los jóvenes a través de ella.</a:t>
            </a:r>
            <a:endParaRPr sz="1200" dirty="0">
              <a:latin typeface="Source Sans Pro" panose="020B0604020202020204" charset="0"/>
            </a:endParaRPr>
          </a:p>
        </p:txBody>
      </p:sp>
      <p:sp>
        <p:nvSpPr>
          <p:cNvPr id="430" name="Google Shape;430;p13"/>
          <p:cNvSpPr txBox="1"/>
          <p:nvPr/>
        </p:nvSpPr>
        <p:spPr>
          <a:xfrm>
            <a:off x="4720152" y="968550"/>
            <a:ext cx="3376200" cy="220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PE" sz="1200" b="1" i="0" u="none" strike="noStrike" cap="none" dirty="0">
                <a:solidFill>
                  <a:srgbClr val="00CEF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MICHELLE GIRÓN GUEVARA</a:t>
            </a:r>
            <a:endParaRPr sz="1200" b="0" i="0" u="none" strike="noStrike" cap="none" dirty="0">
              <a:solidFill>
                <a:srgbClr val="00CEF6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algn="just">
              <a:spcBef>
                <a:spcPts val="600"/>
              </a:spcBef>
              <a:buSzPts val="1200"/>
            </a:pPr>
            <a:r>
              <a:rPr lang="es-PE" sz="1200" dirty="0">
                <a:solidFill>
                  <a:srgbClr val="28324A"/>
                </a:solidFill>
                <a:latin typeface="Source Sans Pro" panose="020B0604020202020204" charset="0"/>
                <a:ea typeface="Source Sans Pro"/>
              </a:rPr>
              <a:t>Técnico en Ingeniería en Ciencias de la Computación. </a:t>
            </a:r>
          </a:p>
          <a:p>
            <a:pPr algn="just">
              <a:spcBef>
                <a:spcPts val="600"/>
              </a:spcBef>
              <a:buSzPts val="1200"/>
            </a:pPr>
            <a:r>
              <a:rPr lang="es-PE" sz="1200" dirty="0">
                <a:solidFill>
                  <a:srgbClr val="28324A"/>
                </a:solidFill>
                <a:latin typeface="Source Sans Pro" panose="020B0604020202020204" charset="0"/>
                <a:ea typeface="Source Sans Pro"/>
              </a:rPr>
              <a:t>Actualmente, es freelance en Java en San Salvador, El Salvador.</a:t>
            </a:r>
            <a:endParaRPr lang="es-PE" sz="1200" dirty="0">
              <a:latin typeface="Source Sans Pro" panose="020B0604020202020204" charset="0"/>
            </a:endParaRPr>
          </a:p>
          <a:p>
            <a:pPr algn="just">
              <a:spcBef>
                <a:spcPts val="600"/>
              </a:spcBef>
              <a:buSzPts val="1200"/>
            </a:pPr>
            <a:r>
              <a:rPr lang="es-PE" sz="1200" dirty="0">
                <a:solidFill>
                  <a:srgbClr val="28324A"/>
                </a:solidFill>
                <a:latin typeface="Source Sans Pro" panose="020B0604020202020204" charset="0"/>
                <a:ea typeface="Source Sans Pro"/>
              </a:rPr>
              <a:t>Su interés principal es procesos creativos por medio del arte para buscar soluciones al país donde reside.</a:t>
            </a:r>
          </a:p>
        </p:txBody>
      </p:sp>
      <p:sp>
        <p:nvSpPr>
          <p:cNvPr id="431" name="Google Shape;431;p13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2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8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 dirty="0"/>
              <a:t>BIBLIOGRAFÍA</a:t>
            </a:r>
            <a:endParaRPr dirty="0"/>
          </a:p>
        </p:txBody>
      </p:sp>
      <p:sp>
        <p:nvSpPr>
          <p:cNvPr id="703" name="Google Shape;703;p28"/>
          <p:cNvSpPr txBox="1">
            <a:spLocks noGrp="1"/>
          </p:cNvSpPr>
          <p:nvPr>
            <p:ph type="body" idx="1"/>
          </p:nvPr>
        </p:nvSpPr>
        <p:spPr>
          <a:xfrm>
            <a:off x="347167" y="1424561"/>
            <a:ext cx="8397766" cy="19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PE" sz="1050" dirty="0"/>
              <a:t>- INEI: Vacunación mejora, pero no alcanza estándares deseados. Recuperado de </a:t>
            </a:r>
            <a:r>
              <a:rPr lang="es-PE" sz="1050" u="sng" dirty="0">
                <a:solidFill>
                  <a:schemeClr val="hlink"/>
                </a:solidFill>
                <a:hlinkClick r:id="rId3"/>
              </a:rPr>
              <a:t>https://peru21.pe/lima/inei-vacunacion-mejora-alcanza-estandares-deseados-216154-noticia/</a:t>
            </a:r>
            <a:r>
              <a:rPr lang="es-PE" sz="1050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PE" sz="1050" dirty="0"/>
              <a:t>- Boletín de Inmunización de la Organización Panamericana de la Salud. Volumen XXXVIII Número 4 Proteja a su familia vacunándola Diciembre del 2016. Recuperado de </a:t>
            </a:r>
            <a:r>
              <a:rPr lang="es-PE" sz="1050" u="sng" dirty="0">
                <a:solidFill>
                  <a:schemeClr val="hlink"/>
                </a:solidFill>
                <a:hlinkClick r:id="rId4"/>
              </a:rPr>
              <a:t>https://www.paho.org/bulletins/media/com_jnews/upload/SNS3804qtr.pdf?ua=1</a:t>
            </a:r>
            <a:r>
              <a:rPr lang="es-PE" sz="1050" dirty="0"/>
              <a:t> </a:t>
            </a:r>
            <a:endParaRPr sz="105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PE" sz="1050" dirty="0"/>
              <a:t>- Más de 20 millones de niños se quedan sin vacunar contra el sarampión cada año. Recuperado de </a:t>
            </a:r>
            <a:r>
              <a:rPr lang="es-PE" sz="1050" u="sng" dirty="0">
                <a:solidFill>
                  <a:schemeClr val="hlink"/>
                </a:solidFill>
                <a:hlinkClick r:id="rId5"/>
              </a:rPr>
              <a:t>https://news.un.org/es/story/2019/04/1454861</a:t>
            </a:r>
            <a:r>
              <a:rPr lang="es-PE" sz="1050" dirty="0"/>
              <a:t> 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PE" sz="1050" dirty="0"/>
              <a:t>- Estrategia </a:t>
            </a:r>
            <a:r>
              <a:rPr lang="es-PE" sz="1050" dirty="0" err="1"/>
              <a:t>VacunAcción</a:t>
            </a:r>
            <a:r>
              <a:rPr lang="es-PE" sz="1050" dirty="0"/>
              <a:t> y Cartilla Digital de Vacunación (CDV). Recuperado de </a:t>
            </a:r>
            <a:r>
              <a:rPr lang="es-PE" sz="1050" u="sng" dirty="0">
                <a:solidFill>
                  <a:schemeClr val="hlink"/>
                </a:solidFill>
                <a:hlinkClick r:id="rId6"/>
              </a:rPr>
              <a:t>https://www.clikisalud.net/vacunacion/cartilla-electronica-de-vacunacion-cev/</a:t>
            </a:r>
            <a:r>
              <a:rPr lang="es-PE" sz="1050" dirty="0"/>
              <a:t> </a:t>
            </a:r>
            <a:endParaRPr sz="105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PE" sz="1050" dirty="0"/>
              <a:t>- Situación de la cobertura de vacunas para los menores de 3 años. Recuperado de </a:t>
            </a:r>
            <a:r>
              <a:rPr lang="es-PE" sz="1050" u="sng" dirty="0">
                <a:solidFill>
                  <a:schemeClr val="hlink"/>
                </a:solidFill>
                <a:hlinkClick r:id="rId7"/>
              </a:rPr>
              <a:t>https://www.mesadeconcertacion.org.pe/sites/default/files/archivos/2017/documentos/09/reportevacunasgtsalud240817vrev6.pdf</a:t>
            </a:r>
            <a:r>
              <a:rPr lang="es-PE" sz="1050" dirty="0"/>
              <a:t> </a:t>
            </a:r>
            <a:endParaRPr sz="1050" dirty="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PE" sz="1050" dirty="0"/>
              <a:t>- Coberturas de Vacunación. Perú 2018. Recuperado de </a:t>
            </a:r>
            <a:r>
              <a:rPr lang="es-PE" sz="1050" u="sng" dirty="0">
                <a:solidFill>
                  <a:schemeClr val="hlink"/>
                </a:solidFill>
                <a:hlinkClick r:id="rId8"/>
              </a:rPr>
              <a:t>http://www.dge.gob.pe/portal/docs/tools/teleconferencia/2019/SE022019/04.pdf</a:t>
            </a:r>
            <a:r>
              <a:rPr lang="es-PE" sz="1050" dirty="0"/>
              <a:t> </a:t>
            </a:r>
            <a:endParaRPr sz="1050" dirty="0"/>
          </a:p>
        </p:txBody>
      </p:sp>
      <p:sp>
        <p:nvSpPr>
          <p:cNvPr id="704" name="Google Shape;704;p2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20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9"/>
          <p:cNvSpPr txBox="1">
            <a:spLocks noGrp="1"/>
          </p:cNvSpPr>
          <p:nvPr>
            <p:ph type="ctrTitle" idx="4294967295"/>
          </p:nvPr>
        </p:nvSpPr>
        <p:spPr>
          <a:xfrm>
            <a:off x="1275150" y="127855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s-PE" sz="10000" b="1" i="0" u="none" strike="noStrike" cap="none" dirty="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GRACIAS</a:t>
            </a:r>
            <a:endParaRPr sz="10000" b="1" i="0" u="none" strike="noStrike" cap="none" dirty="0">
              <a:solidFill>
                <a:srgbClr val="00CE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Google Shape;710;p29"/>
          <p:cNvSpPr txBox="1">
            <a:spLocks noGrp="1"/>
          </p:cNvSpPr>
          <p:nvPr>
            <p:ph type="subTitle" idx="4294967295"/>
          </p:nvPr>
        </p:nvSpPr>
        <p:spPr>
          <a:xfrm>
            <a:off x="1275150" y="2325749"/>
            <a:ext cx="6593700" cy="16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None/>
            </a:pPr>
            <a:r>
              <a:rPr lang="es-PE" sz="3600" b="1" i="0" u="none" strike="noStrike" cap="none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¿Consultas?</a:t>
            </a:r>
            <a:endParaRPr sz="3600" b="1" i="0" u="none" strike="noStrike" cap="none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indent="0" algn="ctr">
              <a:buNone/>
            </a:pPr>
            <a:r>
              <a:rPr lang="es-PE" sz="2000" b="0" i="0" u="none" strike="noStrike" cap="none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Michelle Girón / </a:t>
            </a:r>
            <a:r>
              <a:rPr lang="es-PE" dirty="0"/>
              <a:t> </a:t>
            </a:r>
            <a:r>
              <a:rPr lang="es-PE" dirty="0">
                <a:hlinkClick r:id="rId3"/>
              </a:rPr>
              <a:t>gamzeescript@gmail.com</a:t>
            </a:r>
            <a:endParaRPr sz="2000" b="0" i="0" u="none" strike="noStrike" cap="none" dirty="0" err="1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indent="0" algn="ctr">
              <a:buNone/>
            </a:pPr>
            <a:r>
              <a:rPr lang="es-PE" sz="2000" b="0" i="0" u="none" strike="noStrike" cap="none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Sandra Bustamante / </a:t>
            </a:r>
            <a:r>
              <a:rPr lang="es-PE" sz="2000" b="0" i="0" u="none" strike="noStrike" cap="none" dirty="0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4"/>
              </a:rPr>
              <a:t>sbustamante@usil.edu.pe</a:t>
            </a:r>
            <a:r>
              <a:rPr lang="es-PE" dirty="0"/>
              <a:t> </a:t>
            </a:r>
            <a:endParaRPr sz="2000" b="0" i="0" u="none" strike="noStrike" cap="none" dirty="0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None/>
            </a:pPr>
            <a:endParaRPr sz="3600" b="1" i="0" u="none" strike="noStrike" cap="none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711" name="Google Shape;711;p2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21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4"/>
          <p:cNvSpPr txBox="1">
            <a:spLocks noGrp="1"/>
          </p:cNvSpPr>
          <p:nvPr>
            <p:ph type="body" idx="1"/>
          </p:nvPr>
        </p:nvSpPr>
        <p:spPr>
          <a:xfrm>
            <a:off x="1131500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s-PE" sz="1600"/>
              <a:t>Pese a los esfuerzos por innovar el registro nacional de vacunación, los países latinoamericanos nos encontramos frente a una serie de dificultades que enrostran la </a:t>
            </a:r>
            <a:r>
              <a:rPr lang="es-PE" sz="1600" b="1"/>
              <a:t>lentitud</a:t>
            </a:r>
            <a:r>
              <a:rPr lang="es-PE" sz="1600"/>
              <a:t> y </a:t>
            </a:r>
            <a:r>
              <a:rPr lang="es-PE" sz="1600" b="1"/>
              <a:t>entorpecimiento</a:t>
            </a:r>
            <a:r>
              <a:rPr lang="es-PE" sz="1600"/>
              <a:t> de un sistema que debería funcionar a la perfección. </a:t>
            </a:r>
            <a:endParaRPr sz="1600"/>
          </a:p>
        </p:txBody>
      </p:sp>
      <p:sp>
        <p:nvSpPr>
          <p:cNvPr id="437" name="Google Shape;437;p14"/>
          <p:cNvSpPr txBox="1">
            <a:spLocks noGrp="1"/>
          </p:cNvSpPr>
          <p:nvPr>
            <p:ph type="title"/>
          </p:nvPr>
        </p:nvSpPr>
        <p:spPr>
          <a:xfrm>
            <a:off x="1047750" y="6341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/>
              <a:t>INTRODUCCIÓN</a:t>
            </a:r>
            <a:endParaRPr/>
          </a:p>
        </p:txBody>
      </p:sp>
      <p:sp>
        <p:nvSpPr>
          <p:cNvPr id="438" name="Google Shape;438;p14"/>
          <p:cNvSpPr txBox="1">
            <a:spLocks noGrp="1"/>
          </p:cNvSpPr>
          <p:nvPr>
            <p:ph type="body" idx="2"/>
          </p:nvPr>
        </p:nvSpPr>
        <p:spPr>
          <a:xfrm>
            <a:off x="4672563" y="1552950"/>
            <a:ext cx="3339900" cy="26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s-PE" sz="1600"/>
              <a:t>Estamos en una situación de vulnerabilidad frente al rebrote de enfermedades altamente contagiosas. Por ello, es prioritario realizar una serie de mejoras conjuntas y una de ellas, es la </a:t>
            </a:r>
            <a:r>
              <a:rPr lang="es-PE" sz="1600" b="1"/>
              <a:t>construcción de una cartilla digital </a:t>
            </a:r>
            <a:r>
              <a:rPr lang="es-PE" sz="1600"/>
              <a:t>que facilite el control adecuado de vacunas.</a:t>
            </a:r>
            <a:endParaRPr sz="1600"/>
          </a:p>
        </p:txBody>
      </p:sp>
      <p:sp>
        <p:nvSpPr>
          <p:cNvPr id="439" name="Google Shape;439;p14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15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PE" sz="2800"/>
              <a:t>Todos merecemos una vida sana</a:t>
            </a:r>
            <a:endParaRPr sz="2800"/>
          </a:p>
        </p:txBody>
      </p:sp>
      <p:sp>
        <p:nvSpPr>
          <p:cNvPr id="445" name="Google Shape;445;p15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/>
              <a:t>PROBLEMA</a:t>
            </a:r>
            <a:endParaRPr/>
          </a:p>
        </p:txBody>
      </p:sp>
      <p:sp>
        <p:nvSpPr>
          <p:cNvPr id="446" name="Google Shape;446;p15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s-PE" sz="12000" b="1" i="0" u="none" strike="noStrike" cap="none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1</a:t>
            </a:r>
            <a:endParaRPr sz="120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5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4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16"/>
          <p:cNvSpPr txBox="1">
            <a:spLocks noGrp="1"/>
          </p:cNvSpPr>
          <p:nvPr>
            <p:ph type="title"/>
          </p:nvPr>
        </p:nvSpPr>
        <p:spPr>
          <a:xfrm>
            <a:off x="1047750" y="100725"/>
            <a:ext cx="6996600" cy="7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 dirty="0"/>
              <a:t>¿QUÉ ES LO QUE SUCEDE?</a:t>
            </a:r>
            <a:endParaRPr dirty="0"/>
          </a:p>
        </p:txBody>
      </p:sp>
      <p:sp>
        <p:nvSpPr>
          <p:cNvPr id="453" name="Google Shape;453;p16"/>
          <p:cNvSpPr txBox="1">
            <a:spLocks noGrp="1"/>
          </p:cNvSpPr>
          <p:nvPr>
            <p:ph type="body" idx="1"/>
          </p:nvPr>
        </p:nvSpPr>
        <p:spPr>
          <a:xfrm>
            <a:off x="1083975" y="1009650"/>
            <a:ext cx="22278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 b="1" dirty="0"/>
              <a:t>Vida sana</a:t>
            </a:r>
            <a:endParaRPr sz="1100" b="1" dirty="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 dirty="0"/>
              <a:t>Todos merecemos una vida sana. Una vida plena </a:t>
            </a:r>
            <a:r>
              <a:rPr lang="es-PE" sz="1100" b="1" dirty="0"/>
              <a:t>de salud y bienestar</a:t>
            </a:r>
            <a:r>
              <a:rPr lang="es-PE" sz="1100" dirty="0"/>
              <a:t>. Esto, constituye el tercer objetivo de desarrollo sostenible dentro de la agenda pactada hacia el 2030 entre la Naciones Unidas y los Estados Miembros. </a:t>
            </a:r>
            <a:endParaRPr sz="1100" dirty="0"/>
          </a:p>
        </p:txBody>
      </p:sp>
      <p:sp>
        <p:nvSpPr>
          <p:cNvPr id="454" name="Google Shape;454;p16"/>
          <p:cNvSpPr txBox="1">
            <a:spLocks noGrp="1"/>
          </p:cNvSpPr>
          <p:nvPr>
            <p:ph type="body" idx="2"/>
          </p:nvPr>
        </p:nvSpPr>
        <p:spPr>
          <a:xfrm>
            <a:off x="3845087" y="1009650"/>
            <a:ext cx="22278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 b="1" dirty="0"/>
              <a:t>¿Utopía?</a:t>
            </a:r>
            <a:endParaRPr sz="1100" b="1" dirty="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 dirty="0"/>
              <a:t>Este propósito para muchos, puede resultar una utopía en tanto el sistema de salud en los países latinoamericanos constituye el </a:t>
            </a:r>
            <a:r>
              <a:rPr lang="es-PE" sz="1100" b="1" dirty="0"/>
              <a:t>talón de Aquiles</a:t>
            </a:r>
            <a:r>
              <a:rPr lang="es-PE" sz="1100" dirty="0"/>
              <a:t>.</a:t>
            </a:r>
            <a:endParaRPr sz="1100" dirty="0"/>
          </a:p>
        </p:txBody>
      </p:sp>
      <p:sp>
        <p:nvSpPr>
          <p:cNvPr id="455" name="Google Shape;455;p16"/>
          <p:cNvSpPr txBox="1">
            <a:spLocks noGrp="1"/>
          </p:cNvSpPr>
          <p:nvPr>
            <p:ph type="body" idx="3"/>
          </p:nvPr>
        </p:nvSpPr>
        <p:spPr>
          <a:xfrm>
            <a:off x="6606198" y="1009650"/>
            <a:ext cx="22278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 b="1"/>
              <a:t>Trabajo conjunto</a:t>
            </a:r>
            <a:endParaRPr sz="1100" b="1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/>
              <a:t>Cabezas de gobierno conjuntamente con toda la población, deben entender que para alcanzar este objetivo es una prioridad realizar mejoras –de la mano de la tecnología- desde la raíz del problema: </a:t>
            </a:r>
            <a:r>
              <a:rPr lang="es-PE" sz="1100" b="1"/>
              <a:t>un adecuado registro de vacunación</a:t>
            </a:r>
            <a:r>
              <a:rPr lang="es-PE" sz="1100"/>
              <a:t>. </a:t>
            </a:r>
            <a:endParaRPr sz="1100"/>
          </a:p>
        </p:txBody>
      </p:sp>
      <p:sp>
        <p:nvSpPr>
          <p:cNvPr id="456" name="Google Shape;456;p16"/>
          <p:cNvSpPr txBox="1">
            <a:spLocks noGrp="1"/>
          </p:cNvSpPr>
          <p:nvPr>
            <p:ph type="body" idx="1"/>
          </p:nvPr>
        </p:nvSpPr>
        <p:spPr>
          <a:xfrm>
            <a:off x="1083975" y="2895600"/>
            <a:ext cx="22278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 b="1" dirty="0"/>
              <a:t>Prioridad</a:t>
            </a:r>
            <a:endParaRPr sz="1100" b="1" dirty="0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 dirty="0"/>
              <a:t>La sensación imperante es que la vacunación es considerada </a:t>
            </a:r>
            <a:r>
              <a:rPr lang="es-PE" sz="1100" b="1" dirty="0"/>
              <a:t>un tema secundario</a:t>
            </a:r>
            <a:r>
              <a:rPr lang="es-PE" sz="1100" dirty="0"/>
              <a:t> y aún no se distinguen las implicancias en su totalidad. </a:t>
            </a:r>
            <a:endParaRPr sz="1100" dirty="0"/>
          </a:p>
        </p:txBody>
      </p:sp>
      <p:sp>
        <p:nvSpPr>
          <p:cNvPr id="457" name="Google Shape;457;p16"/>
          <p:cNvSpPr txBox="1">
            <a:spLocks noGrp="1"/>
          </p:cNvSpPr>
          <p:nvPr>
            <p:ph type="body" idx="2"/>
          </p:nvPr>
        </p:nvSpPr>
        <p:spPr>
          <a:xfrm>
            <a:off x="3845087" y="2895600"/>
            <a:ext cx="22278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 b="1"/>
              <a:t>Cifras preocupantes</a:t>
            </a:r>
            <a:endParaRPr sz="1100" b="1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/>
              <a:t>La OMS recomienda que niños y niñas estén protegidos por una vacuna en una cobertura de inmunización al 95%. El Ministerio de Salud del Perú reporta en su último informe que </a:t>
            </a:r>
            <a:r>
              <a:rPr lang="es-PE" sz="1100" b="1"/>
              <a:t>la cifra viene decayendo año tras año</a:t>
            </a:r>
            <a:r>
              <a:rPr lang="es-PE" sz="1100"/>
              <a:t>. </a:t>
            </a:r>
            <a:endParaRPr sz="1100"/>
          </a:p>
        </p:txBody>
      </p:sp>
      <p:sp>
        <p:nvSpPr>
          <p:cNvPr id="458" name="Google Shape;458;p16"/>
          <p:cNvSpPr txBox="1">
            <a:spLocks noGrp="1"/>
          </p:cNvSpPr>
          <p:nvPr>
            <p:ph type="body" idx="3"/>
          </p:nvPr>
        </p:nvSpPr>
        <p:spPr>
          <a:xfrm>
            <a:off x="6606198" y="2895600"/>
            <a:ext cx="22278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 b="1"/>
              <a:t>Preocupante</a:t>
            </a:r>
            <a:endParaRPr sz="1100" b="1"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s-PE" sz="1100"/>
              <a:t>Niños y niñas se encuentran </a:t>
            </a:r>
            <a:r>
              <a:rPr lang="es-PE" sz="1100" b="1"/>
              <a:t>desprotegidos</a:t>
            </a:r>
            <a:r>
              <a:rPr lang="es-PE" sz="1100"/>
              <a:t> de enfermedades graves. Dicho panorama conduciría a hospitales atestados, muertes innecesarias y por supuesto, implicancias económicas considerables.</a:t>
            </a:r>
            <a:endParaRPr sz="1100"/>
          </a:p>
        </p:txBody>
      </p:sp>
      <p:grpSp>
        <p:nvGrpSpPr>
          <p:cNvPr id="459" name="Google Shape;459;p16"/>
          <p:cNvGrpSpPr/>
          <p:nvPr/>
        </p:nvGrpSpPr>
        <p:grpSpPr>
          <a:xfrm>
            <a:off x="666574" y="1148352"/>
            <a:ext cx="464314" cy="494725"/>
            <a:chOff x="5970800" y="1619250"/>
            <a:chExt cx="428650" cy="456725"/>
          </a:xfrm>
        </p:grpSpPr>
        <p:sp>
          <p:nvSpPr>
            <p:cNvPr id="460" name="Google Shape;460;p16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AFF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" name="Google Shape;465;p16"/>
          <p:cNvSpPr/>
          <p:nvPr/>
        </p:nvSpPr>
        <p:spPr>
          <a:xfrm>
            <a:off x="6188118" y="3077022"/>
            <a:ext cx="414053" cy="436530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6" name="Google Shape;466;p16"/>
          <p:cNvGrpSpPr/>
          <p:nvPr/>
        </p:nvGrpSpPr>
        <p:grpSpPr>
          <a:xfrm>
            <a:off x="6206794" y="1204686"/>
            <a:ext cx="413294" cy="382059"/>
            <a:chOff x="5975075" y="2327500"/>
            <a:chExt cx="420100" cy="388350"/>
          </a:xfrm>
        </p:grpSpPr>
        <p:sp>
          <p:nvSpPr>
            <p:cNvPr id="467" name="Google Shape;467;p16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00CE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p16"/>
          <p:cNvSpPr/>
          <p:nvPr/>
        </p:nvSpPr>
        <p:spPr>
          <a:xfrm>
            <a:off x="3348867" y="3049269"/>
            <a:ext cx="464307" cy="464283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0" name="Google Shape;470;p16"/>
          <p:cNvGrpSpPr/>
          <p:nvPr/>
        </p:nvGrpSpPr>
        <p:grpSpPr>
          <a:xfrm>
            <a:off x="814729" y="3058500"/>
            <a:ext cx="279141" cy="455052"/>
            <a:chOff x="6730350" y="2315900"/>
            <a:chExt cx="257700" cy="420100"/>
          </a:xfrm>
        </p:grpSpPr>
        <p:sp>
          <p:nvSpPr>
            <p:cNvPr id="471" name="Google Shape;471;p16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6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6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6" name="Google Shape;476;p16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5</a:t>
            </a:fld>
            <a:endParaRPr/>
          </a:p>
        </p:txBody>
      </p:sp>
      <p:sp>
        <p:nvSpPr>
          <p:cNvPr id="477" name="Google Shape;477;p16"/>
          <p:cNvSpPr/>
          <p:nvPr/>
        </p:nvSpPr>
        <p:spPr>
          <a:xfrm>
            <a:off x="3439899" y="1231470"/>
            <a:ext cx="425279" cy="411607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AFF000"/>
          </a:solidFill>
          <a:ln w="25400" cap="flat" cmpd="sng">
            <a:solidFill>
              <a:srgbClr val="657C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7"/>
          <p:cNvSpPr txBox="1">
            <a:spLocks noGrp="1"/>
          </p:cNvSpPr>
          <p:nvPr>
            <p:ph type="ctrTitle" idx="4294967295"/>
          </p:nvPr>
        </p:nvSpPr>
        <p:spPr>
          <a:xfrm>
            <a:off x="685800" y="2345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</a:pPr>
            <a:r>
              <a:rPr lang="es-PE" sz="9000" b="1" i="0" u="none" strike="noStrike" cap="none" dirty="0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rPr>
              <a:t>OBJETIVO</a:t>
            </a:r>
            <a:endParaRPr sz="9000" b="1" i="0" u="none" strike="noStrike" cap="none" dirty="0">
              <a:solidFill>
                <a:srgbClr val="00CEF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3" name="Google Shape;483;p17"/>
          <p:cNvSpPr txBox="1">
            <a:spLocks noGrp="1"/>
          </p:cNvSpPr>
          <p:nvPr>
            <p:ph type="subTitle" idx="4294967295"/>
          </p:nvPr>
        </p:nvSpPr>
        <p:spPr>
          <a:xfrm>
            <a:off x="685800" y="3182950"/>
            <a:ext cx="75438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8324A"/>
              </a:buClr>
              <a:buSzPts val="2000"/>
              <a:buFont typeface="Source Sans Pro"/>
              <a:buNone/>
            </a:pPr>
            <a:r>
              <a:rPr lang="es-PE" sz="1800" b="0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El objetivo es poder cumplir con lo requerido por la OMS: niños y niñas protegidos por las vacunas correspondientes en una cobertura de inmunización al </a:t>
            </a:r>
            <a:r>
              <a:rPr lang="es-PE" sz="3200" b="1" i="0" u="none" strike="noStrike" cap="none">
                <a:solidFill>
                  <a:srgbClr val="28324A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95%</a:t>
            </a:r>
            <a:endParaRPr sz="1800" b="1" i="0" u="none" strike="noStrike" cap="none">
              <a:solidFill>
                <a:srgbClr val="28324A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grpSp>
        <p:nvGrpSpPr>
          <p:cNvPr id="484" name="Google Shape;484;p17"/>
          <p:cNvGrpSpPr/>
          <p:nvPr/>
        </p:nvGrpSpPr>
        <p:grpSpPr>
          <a:xfrm rot="1940693">
            <a:off x="2152020" y="1029500"/>
            <a:ext cx="587626" cy="587659"/>
            <a:chOff x="570875" y="4322250"/>
            <a:chExt cx="443300" cy="443325"/>
          </a:xfrm>
        </p:grpSpPr>
        <p:sp>
          <p:nvSpPr>
            <p:cNvPr id="485" name="Google Shape;485;p17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17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17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17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9" name="Google Shape;489;p17"/>
          <p:cNvSpPr/>
          <p:nvPr/>
        </p:nvSpPr>
        <p:spPr>
          <a:xfrm>
            <a:off x="2743200" y="493969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7"/>
          <p:cNvSpPr/>
          <p:nvPr/>
        </p:nvSpPr>
        <p:spPr>
          <a:xfrm rot="1793658">
            <a:off x="6246865" y="688718"/>
            <a:ext cx="225078" cy="214930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AFF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7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6</a:t>
            </a:fld>
            <a:endParaRPr/>
          </a:p>
        </p:txBody>
      </p:sp>
      <p:pic>
        <p:nvPicPr>
          <p:cNvPr id="492" name="Google Shape;492;p17"/>
          <p:cNvPicPr preferRelativeResize="0"/>
          <p:nvPr/>
        </p:nvPicPr>
        <p:blipFill rotWithShape="1">
          <a:blip r:embed="rId3">
            <a:alphaModFix/>
          </a:blip>
          <a:srcRect l="-296" t="3258" r="295" b="15667"/>
          <a:stretch/>
        </p:blipFill>
        <p:spPr>
          <a:xfrm>
            <a:off x="2743200" y="-401625"/>
            <a:ext cx="3429000" cy="278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18"/>
          <p:cNvSpPr txBox="1">
            <a:spLocks noGrp="1"/>
          </p:cNvSpPr>
          <p:nvPr>
            <p:ph type="ctrTitle"/>
          </p:nvPr>
        </p:nvSpPr>
        <p:spPr>
          <a:xfrm>
            <a:off x="2309350" y="3031150"/>
            <a:ext cx="52146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s-PE" sz="2800"/>
              <a:t>Arquitectura de solución</a:t>
            </a:r>
            <a:endParaRPr sz="2800"/>
          </a:p>
        </p:txBody>
      </p:sp>
      <p:sp>
        <p:nvSpPr>
          <p:cNvPr id="498" name="Google Shape;498;p18"/>
          <p:cNvSpPr txBox="1">
            <a:spLocks noGrp="1"/>
          </p:cNvSpPr>
          <p:nvPr>
            <p:ph type="subTitle" idx="1"/>
          </p:nvPr>
        </p:nvSpPr>
        <p:spPr>
          <a:xfrm>
            <a:off x="2309441" y="4059250"/>
            <a:ext cx="5214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PE"/>
              <a:t>Cartilla digital de vacunación</a:t>
            </a:r>
            <a:endParaRPr/>
          </a:p>
        </p:txBody>
      </p:sp>
      <p:sp>
        <p:nvSpPr>
          <p:cNvPr id="499" name="Google Shape;499;p18"/>
          <p:cNvSpPr txBox="1"/>
          <p:nvPr/>
        </p:nvSpPr>
        <p:spPr>
          <a:xfrm>
            <a:off x="7416725" y="3661925"/>
            <a:ext cx="17604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s-PE" sz="12000" b="1" i="0" u="none" strike="noStrike" cap="none">
                <a:solidFill>
                  <a:srgbClr val="3C78D8"/>
                </a:solidFill>
                <a:latin typeface="Oswald"/>
                <a:ea typeface="Oswald"/>
                <a:cs typeface="Oswald"/>
                <a:sym typeface="Oswald"/>
              </a:rPr>
              <a:t>2</a:t>
            </a:r>
            <a:endParaRPr sz="12000" b="0" i="0" u="none" strike="noStrike" cap="none">
              <a:solidFill>
                <a:srgbClr val="3C7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8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7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19"/>
          <p:cNvSpPr/>
          <p:nvPr/>
        </p:nvSpPr>
        <p:spPr>
          <a:xfrm>
            <a:off x="47877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6" name="Google Shape;506;p19"/>
          <p:cNvSpPr/>
          <p:nvPr/>
        </p:nvSpPr>
        <p:spPr>
          <a:xfrm>
            <a:off x="4986400" y="910325"/>
            <a:ext cx="2493300" cy="3333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99999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507" name="Google Shape;507;p19"/>
          <p:cNvSpPr txBox="1">
            <a:spLocks noGrp="1"/>
          </p:cNvSpPr>
          <p:nvPr>
            <p:ph type="body" idx="4294967295"/>
          </p:nvPr>
        </p:nvSpPr>
        <p:spPr>
          <a:xfrm>
            <a:off x="457200" y="2152275"/>
            <a:ext cx="3575400" cy="25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PE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CARTILLA DIGITAL </a:t>
            </a:r>
            <a:br>
              <a:rPr lang="es-PE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</a:br>
            <a:r>
              <a:rPr lang="es-PE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DE VACUNACIÓN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s-PE"/>
              <a:t>Debe ofrecer la posibilidad de obtener toda la data completa del calendario de vacunación.</a:t>
            </a:r>
            <a:endParaRPr/>
          </a:p>
        </p:txBody>
      </p:sp>
      <p:sp>
        <p:nvSpPr>
          <p:cNvPr id="508" name="Google Shape;508;p19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8</a:t>
            </a:fld>
            <a:endParaRPr/>
          </a:p>
        </p:txBody>
      </p:sp>
      <p:pic>
        <p:nvPicPr>
          <p:cNvPr id="509" name="Google Shape;5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6400" y="910325"/>
            <a:ext cx="2493300" cy="2244075"/>
          </a:xfrm>
          <a:prstGeom prst="rect">
            <a:avLst/>
          </a:prstGeom>
          <a:noFill/>
          <a:ln w="9525" cap="flat" cmpd="sng">
            <a:solidFill>
              <a:srgbClr val="28324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0" name="Google Shape;5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8650" y="3477575"/>
            <a:ext cx="1828800" cy="34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0"/>
          <p:cNvSpPr txBox="1">
            <a:spLocks noGrp="1"/>
          </p:cNvSpPr>
          <p:nvPr>
            <p:ph type="body" idx="1"/>
          </p:nvPr>
        </p:nvSpPr>
        <p:spPr>
          <a:xfrm>
            <a:off x="1519975" y="2161800"/>
            <a:ext cx="61041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s-PE"/>
              <a:t>La idea es </a:t>
            </a:r>
            <a:r>
              <a:rPr lang="es-PE" b="1"/>
              <a:t>facilitar</a:t>
            </a:r>
            <a:r>
              <a:rPr lang="es-PE"/>
              <a:t> la operación del personal de salud y el acceso a los ciudadanos a tener un reporte exhaustivo de dicho calendario.</a:t>
            </a:r>
            <a:endParaRPr/>
          </a:p>
        </p:txBody>
      </p:sp>
      <p:sp>
        <p:nvSpPr>
          <p:cNvPr id="516" name="Google Shape;516;p20"/>
          <p:cNvSpPr txBox="1">
            <a:spLocks noGrp="1"/>
          </p:cNvSpPr>
          <p:nvPr>
            <p:ph type="sldNum" idx="12"/>
          </p:nvPr>
        </p:nvSpPr>
        <p:spPr>
          <a:xfrm>
            <a:off x="8556775" y="4826200"/>
            <a:ext cx="5487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s-PE"/>
              <a:t>9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Quince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1218</Words>
  <Application>Microsoft Office PowerPoint</Application>
  <PresentationFormat>Presentación en pantalla (16:9)</PresentationFormat>
  <Paragraphs>118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Oswald</vt:lpstr>
      <vt:lpstr>Arial</vt:lpstr>
      <vt:lpstr>Calibri</vt:lpstr>
      <vt:lpstr>Source Sans Pro</vt:lpstr>
      <vt:lpstr>Quince template</vt:lpstr>
      <vt:lpstr>PROYECTO: CARTILLA DIGITAL  DE VACUNACIÓN</vt:lpstr>
      <vt:lpstr>EQUIPO LEBEN TEAM</vt:lpstr>
      <vt:lpstr>INTRODUCCIÓN</vt:lpstr>
      <vt:lpstr>Todos merecemos una vida sana</vt:lpstr>
      <vt:lpstr>¿QUÉ ES LO QUE SUCEDE?</vt:lpstr>
      <vt:lpstr>OBJETIVO</vt:lpstr>
      <vt:lpstr>Arquitectura de solución</vt:lpstr>
      <vt:lpstr>Presentación de PowerPoint</vt:lpstr>
      <vt:lpstr>Presentación de PowerPoint</vt:lpstr>
      <vt:lpstr>ARQUITECTURA DE SOLUCIÓN</vt:lpstr>
      <vt:lpstr>Diagrama de base de datos</vt:lpstr>
      <vt:lpstr>3  ALCANCE ¿Cómo vamos a llegar a la población?  PÚBLICO OBJETIVO Madres y padres de familia </vt:lpstr>
      <vt:lpstr>ALCANCE</vt:lpstr>
      <vt:lpstr>¿Por qué es importante una cartilla digital de vacunación?</vt:lpstr>
      <vt:lpstr>IMPORTANCIA</vt:lpstr>
      <vt:lpstr>FUNCIONALIDAD</vt:lpstr>
      <vt:lpstr>PROTOTIPO</vt:lpstr>
      <vt:lpstr>CONTEXTO</vt:lpstr>
      <vt:lpstr>95%</vt:lpstr>
      <vt:lpstr>BIBLIOGRAFÍA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PROYECTO: CARTILLA DIGITAL  DE VACUNACIÓN</dc:title>
  <cp:lastModifiedBy>Liliana Michelle Giron Guevara</cp:lastModifiedBy>
  <cp:revision>66</cp:revision>
  <dcterms:modified xsi:type="dcterms:W3CDTF">2019-11-15T21:47:44Z</dcterms:modified>
</cp:coreProperties>
</file>